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8" r:id="rId2"/>
    <p:sldId id="267" r:id="rId3"/>
    <p:sldId id="313" r:id="rId4"/>
    <p:sldId id="278" r:id="rId5"/>
    <p:sldId id="337" r:id="rId6"/>
    <p:sldId id="340" r:id="rId7"/>
    <p:sldId id="314" r:id="rId8"/>
    <p:sldId id="341" r:id="rId9"/>
    <p:sldId id="342" r:id="rId10"/>
    <p:sldId id="300" r:id="rId11"/>
    <p:sldId id="315" r:id="rId12"/>
    <p:sldId id="263" r:id="rId13"/>
    <p:sldId id="287" r:id="rId14"/>
    <p:sldId id="270" r:id="rId15"/>
    <p:sldId id="273" r:id="rId16"/>
    <p:sldId id="319" r:id="rId17"/>
    <p:sldId id="299" r:id="rId18"/>
    <p:sldId id="343" r:id="rId19"/>
    <p:sldId id="320" r:id="rId20"/>
    <p:sldId id="321" r:id="rId21"/>
    <p:sldId id="344" r:id="rId22"/>
    <p:sldId id="345" r:id="rId23"/>
    <p:sldId id="346" r:id="rId24"/>
    <p:sldId id="347" r:id="rId25"/>
    <p:sldId id="322" r:id="rId26"/>
    <p:sldId id="348" r:id="rId27"/>
    <p:sldId id="34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0" y="3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A3231-F4AE-4061-88AC-EB5030ADBD0F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9B1F1-6E04-4F94-91EB-B0242AF09C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787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367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2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96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6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172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659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36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29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61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8653C-0B55-4906-BC1B-9A4296772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18D393-425D-43A8-B654-24DAD5AF7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5C064E-081E-46EC-85F6-894073BB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091C87-27FD-44A4-A81C-DD5A07F2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54A4BD-3FBF-4612-AE8A-E5E15C49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742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18E0B-4E8A-4D25-9846-AD730D55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677EE5-1050-4206-A32E-873CCE7A9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2BA4C6-DAEF-40FD-803E-BB74DD96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6DFDA6-4D78-4C2E-A73D-1668BE2E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0D262-E8DA-423A-BCD8-4659AB8F0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40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35AFB8-43CC-4034-8CDC-4B41A28A9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03A1E5-A0B3-46DF-AE9D-94AC159FB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FB4FD5-F814-4749-967B-52503816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3F3E4C-8E10-4D2F-86B2-524D97ED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709A66-E66B-441A-9B6D-32225C28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590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334"/>
            <a:ext cx="12217400" cy="81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6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124200" y="1562100"/>
            <a:ext cx="3810000" cy="32766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18D64-8BA1-424E-8BAB-D7B053CB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DF7BD-25D3-4D50-9F47-1DBAC1A61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3DDE3-C71C-4A41-B7FE-9CC42D8A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786DA6-0639-4525-B117-8221ABB02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5188D0-3407-4CFC-AD09-24735CF91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50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16DC5-D186-4C48-A253-DEC00967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AA88B4-99C6-46F0-8593-71563D22E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FFD7AA-989A-4530-88E7-40A49245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799408-431A-4B6F-ACFF-BB7A92D89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437AE-98A4-4D71-BCF8-8D4F4EB1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4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3C12F-C989-466F-8F24-1B2781A1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932A5-E059-4F09-98CF-6E2D04FCA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6434F0-8B7F-478B-BBBF-188A72C9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656063-464B-47CE-B69E-9133AC26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44D4E-A4BB-4D45-BDEB-D0253D29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198F8E-6422-4E09-B447-1E91D20D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8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C9059-638E-4172-9B0F-D98B2B25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B912B7-138E-4BAD-8BCD-D5D512041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B40318-7D0D-4599-A91B-19A787C55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105ECB1-640A-4875-8F64-483DDC29B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513F3D-93E1-4D54-A417-4202E7722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D65F35-9263-4881-8C7F-810A2045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BD5EE3-DE9F-4FED-9EDF-81D1E620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0119B3-6670-45E8-9BC9-BD78DF67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67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F8201-0AEE-42CB-9976-2B8D95D0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083E37-18ED-450D-ADFA-A59855BE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900469-D353-4ABA-820E-817BB8B7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F515BE-C1DC-45CB-B917-F7E850CB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7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DD281B-4E49-4E15-A492-44851149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920E66-8068-42AB-9D33-798C545D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CF777-58E3-4596-A6DA-78F61AAF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82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E4EFE-B8BF-4B2C-9032-A086B75C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67994-9F41-4162-B695-53A6EB52F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A3C7E6-FAD2-4F1F-A835-11E23EEFE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99B564-F1EE-4D5F-B99D-7C7D957C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09958-6BA6-4E22-AADE-89DC6ED2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4963A8-DC89-479A-9F54-C26CB05E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58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09982-707D-4B8F-B781-5B488C6E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A0FA36-DD76-44D8-BA49-6CA3F52E7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14661-928C-4DE3-A346-70C01B54E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77CDDB-7CE7-4083-AD7E-1825411F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63A8E6-F47B-442C-900D-271E47DC4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728827-D923-4869-BF18-663BBF6B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3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8F849C-69BD-4F1A-9A27-23199593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CAD3E9-CEE1-48F4-A20D-8AC0D06C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342C9C-702C-4992-81F1-4DF98A1F3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E2DE-E6B3-4B2B-84AB-6B1A7CAF909C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C654D-DA1C-4E4E-A7F7-A181E9782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6D862-09C9-4038-9628-156DF5989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AF776-3A0B-4A59-9792-0C2346BE37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44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25.jp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4.jpg"/><Relationship Id="rId4" Type="http://schemas.openxmlformats.org/officeDocument/2006/relationships/tags" Target="../tags/tag4.xml"/><Relationship Id="rId9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594496" y="-4317818"/>
            <a:ext cx="15102349" cy="1510234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8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>
            <a:off x="5951803" y="1680545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等腰三角形 3"/>
          <p:cNvSpPr>
            <a:spLocks noChangeAspect="1"/>
          </p:cNvSpPr>
          <p:nvPr/>
        </p:nvSpPr>
        <p:spPr>
          <a:xfrm rot="10800000">
            <a:off x="5951802" y="4432158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94318" y="1833423"/>
            <a:ext cx="97105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cs typeface="+mn-ea"/>
                <a:sym typeface="+mn-lt"/>
              </a:rPr>
              <a:t>图神经网络入门节点分类竞赛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84028" y="3807211"/>
            <a:ext cx="70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举办方：百度大脑</a:t>
            </a:r>
          </a:p>
        </p:txBody>
      </p:sp>
      <p:cxnSp>
        <p:nvCxnSpPr>
          <p:cNvPr id="7" name="Straight Connector 15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6"/>
          <p:cNvSpPr txBox="1"/>
          <p:nvPr/>
        </p:nvSpPr>
        <p:spPr>
          <a:xfrm>
            <a:off x="677333" y="6111982"/>
            <a:ext cx="10967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spc="600" dirty="0">
                <a:solidFill>
                  <a:schemeClr val="bg1"/>
                </a:solidFill>
                <a:cs typeface="+mn-ea"/>
                <a:sym typeface="+mn-lt"/>
              </a:rPr>
              <a:t>2021.5</a:t>
            </a:r>
            <a:endParaRPr lang="en-US" sz="11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49976" y="4556465"/>
            <a:ext cx="1654175" cy="355499"/>
            <a:chOff x="743500" y="4558360"/>
            <a:chExt cx="3308351" cy="710999"/>
          </a:xfrm>
        </p:grpSpPr>
        <p:cxnSp>
          <p:nvCxnSpPr>
            <p:cNvPr id="11" name="直接连接符 10"/>
            <p:cNvCxnSpPr/>
            <p:nvPr/>
          </p:nvCxnSpPr>
          <p:spPr>
            <a:xfrm rot="19800000">
              <a:off x="2509437" y="4558360"/>
              <a:ext cx="1492774" cy="0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9800000">
              <a:off x="743500" y="5269359"/>
              <a:ext cx="3308351" cy="0"/>
            </a:xfrm>
            <a:prstGeom prst="line">
              <a:avLst/>
            </a:prstGeom>
            <a:ln w="9525">
              <a:solidFill>
                <a:schemeClr val="bg1">
                  <a:lumMod val="85000"/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rot="19800000">
            <a:off x="7399793" y="1699798"/>
            <a:ext cx="531179" cy="0"/>
          </a:xfrm>
          <a:prstGeom prst="line">
            <a:avLst/>
          </a:prstGeom>
          <a:ln w="38100">
            <a:solidFill>
              <a:schemeClr val="bg1">
                <a:lumMod val="8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9800000">
            <a:off x="7360387" y="1321634"/>
            <a:ext cx="1639494" cy="0"/>
          </a:xfrm>
          <a:prstGeom prst="line">
            <a:avLst/>
          </a:prstGeom>
          <a:ln w="6350">
            <a:solidFill>
              <a:schemeClr val="bg1">
                <a:lumMod val="8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06745 0.0710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3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158 -4.44444E-6 L 0.03763 -4.44444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184 -4.44444E-6 L -4.16667E-6 -4.44444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6" grpId="1"/>
      <p:bldP spid="6" grpId="2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904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2110263" y="1"/>
            <a:ext cx="1875477" cy="268603"/>
          </a:xfrm>
          <a:custGeom>
            <a:avLst/>
            <a:gdLst>
              <a:gd name="connsiteX0" fmla="*/ 0 w 1875477"/>
              <a:gd name="connsiteY0" fmla="*/ 0 h 268603"/>
              <a:gd name="connsiteX1" fmla="*/ 1875477 w 1875477"/>
              <a:gd name="connsiteY1" fmla="*/ 0 h 268603"/>
              <a:gd name="connsiteX2" fmla="*/ 1741175 w 1875477"/>
              <a:gd name="connsiteY2" fmla="*/ 268603 h 268603"/>
              <a:gd name="connsiteX3" fmla="*/ 134301 w 1875477"/>
              <a:gd name="connsiteY3" fmla="*/ 268603 h 26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5477" h="268603">
                <a:moveTo>
                  <a:pt x="0" y="0"/>
                </a:moveTo>
                <a:lnTo>
                  <a:pt x="1875477" y="0"/>
                </a:lnTo>
                <a:lnTo>
                  <a:pt x="1741175" y="268603"/>
                </a:lnTo>
                <a:lnTo>
                  <a:pt x="134301" y="26860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 flipH="1">
            <a:off x="561973" y="6126519"/>
            <a:ext cx="371074" cy="37107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 rot="8100000">
            <a:off x="-394413" y="6575974"/>
            <a:ext cx="1472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5300963" y="386876"/>
            <a:ext cx="90166" cy="51452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 bwMode="auto">
          <a:xfrm rot="4803624">
            <a:off x="4423227" y="194798"/>
            <a:ext cx="1472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/>
          <p:cNvSpPr/>
          <p:nvPr/>
        </p:nvSpPr>
        <p:spPr bwMode="auto">
          <a:xfrm>
            <a:off x="4952129" y="582171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28D431-94A6-4AAE-9779-5B335E6C9FEB}"/>
              </a:ext>
            </a:extLst>
          </p:cNvPr>
          <p:cNvSpPr txBox="1"/>
          <p:nvPr/>
        </p:nvSpPr>
        <p:spPr>
          <a:xfrm>
            <a:off x="621724" y="1902430"/>
            <a:ext cx="4724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0" dirty="0">
                <a:solidFill>
                  <a:schemeClr val="bg1"/>
                </a:solidFill>
                <a:effectLst/>
                <a:latin typeface="-apple-system"/>
              </a:rPr>
              <a:t>万事万物皆有联系，节点</a:t>
            </a:r>
            <a:r>
              <a:rPr lang="en-US" altLang="zh-CN" sz="2000" i="0" dirty="0">
                <a:solidFill>
                  <a:schemeClr val="bg1"/>
                </a:solidFill>
                <a:effectLst/>
                <a:latin typeface="-apple-system"/>
              </a:rPr>
              <a:t>+</a:t>
            </a:r>
            <a:r>
              <a:rPr lang="zh-CN" altLang="en-US" sz="2000" i="0" dirty="0">
                <a:solidFill>
                  <a:schemeClr val="bg1"/>
                </a:solidFill>
                <a:effectLst/>
                <a:latin typeface="-apple-system"/>
              </a:rPr>
              <a:t>关系这样一种表示足以包罗万象。图数据可以说是一种最契合业务的数据表达形式。</a:t>
            </a:r>
            <a:endParaRPr lang="en-US" altLang="zh-CN" sz="2000" i="0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en-US" altLang="zh-CN" sz="20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22AA4F-CBFB-462C-B583-F345AC5A6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941" y="268604"/>
            <a:ext cx="4825854" cy="63565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BC4578-5E2C-440D-8BE5-36F63C7F369C}"/>
              </a:ext>
            </a:extLst>
          </p:cNvPr>
          <p:cNvSpPr txBox="1"/>
          <p:nvPr/>
        </p:nvSpPr>
        <p:spPr>
          <a:xfrm>
            <a:off x="1886856" y="712400"/>
            <a:ext cx="4019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应用场景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B5C7F3-C058-47DB-A475-C13C1F4A4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67" y="4941637"/>
            <a:ext cx="5561771" cy="15294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A430ED-68F0-4D39-8757-EBAD00E6F6D1}"/>
              </a:ext>
            </a:extLst>
          </p:cNvPr>
          <p:cNvSpPr txBox="1"/>
          <p:nvPr/>
        </p:nvSpPr>
        <p:spPr>
          <a:xfrm>
            <a:off x="1744451" y="4256458"/>
            <a:ext cx="341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计算机视觉、视觉推理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 L -0.058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0 L 0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1042 -0.10578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5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06966 0.11851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" y="59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04388 -0.07963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39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2735 0.14746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736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6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0231" r="256" b="8548"/>
          <a:stretch>
            <a:fillRect/>
          </a:stretch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5669" y="2520875"/>
            <a:ext cx="1265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en-US" altLang="zh-CN" sz="8000" dirty="0">
                <a:latin typeface="+mn-lt"/>
                <a:cs typeface="+mn-ea"/>
                <a:sym typeface="+mn-lt"/>
              </a:rPr>
              <a:t>03</a:t>
            </a:r>
            <a:endParaRPr lang="zh-CN" altLang="en-US" sz="80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5668" y="3674224"/>
            <a:ext cx="3934737" cy="9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算法实现</a:t>
            </a: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3.7037E-7 L -1.2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498079" y="-6463732"/>
            <a:ext cx="10770868" cy="10770868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 rot="18900000">
            <a:off x="6391008" y="-4112087"/>
            <a:ext cx="7371703" cy="11194068"/>
          </a:xfrm>
          <a:custGeom>
            <a:avLst/>
            <a:gdLst>
              <a:gd name="connsiteX0" fmla="*/ 7272958 w 7371703"/>
              <a:gd name="connsiteY0" fmla="*/ 7797634 h 11194068"/>
              <a:gd name="connsiteX1" fmla="*/ 3885472 w 7371703"/>
              <a:gd name="connsiteY1" fmla="*/ 7797635 h 11194068"/>
              <a:gd name="connsiteX2" fmla="*/ 3885472 w 7371703"/>
              <a:gd name="connsiteY2" fmla="*/ 11185120 h 11194068"/>
              <a:gd name="connsiteX3" fmla="*/ 7272958 w 7371703"/>
              <a:gd name="connsiteY3" fmla="*/ 11185121 h 11194068"/>
              <a:gd name="connsiteX4" fmla="*/ 7272955 w 7371703"/>
              <a:gd name="connsiteY4" fmla="*/ 3908298 h 11194068"/>
              <a:gd name="connsiteX5" fmla="*/ 3885469 w 7371703"/>
              <a:gd name="connsiteY5" fmla="*/ 3908299 h 11194068"/>
              <a:gd name="connsiteX6" fmla="*/ 3885469 w 7371703"/>
              <a:gd name="connsiteY6" fmla="*/ 7295784 h 11194068"/>
              <a:gd name="connsiteX7" fmla="*/ 7272955 w 7371703"/>
              <a:gd name="connsiteY7" fmla="*/ 7295785 h 11194068"/>
              <a:gd name="connsiteX8" fmla="*/ 7371703 w 7371703"/>
              <a:gd name="connsiteY8" fmla="*/ 0 h 11194068"/>
              <a:gd name="connsiteX9" fmla="*/ 7371702 w 7371703"/>
              <a:gd name="connsiteY9" fmla="*/ 11194068 h 11194068"/>
              <a:gd name="connsiteX10" fmla="*/ 0 w 7371703"/>
              <a:gd name="connsiteY10" fmla="*/ 11194068 h 11194068"/>
              <a:gd name="connsiteX11" fmla="*/ 0 w 7371703"/>
              <a:gd name="connsiteY11" fmla="*/ 11185121 h 11194068"/>
              <a:gd name="connsiteX12" fmla="*/ 3383623 w 7371703"/>
              <a:gd name="connsiteY12" fmla="*/ 11185121 h 11194068"/>
              <a:gd name="connsiteX13" fmla="*/ 3383624 w 7371703"/>
              <a:gd name="connsiteY13" fmla="*/ 7797635 h 11194068"/>
              <a:gd name="connsiteX14" fmla="*/ 0 w 7371703"/>
              <a:gd name="connsiteY14" fmla="*/ 7797635 h 11194068"/>
              <a:gd name="connsiteX15" fmla="*/ 0 w 7371703"/>
              <a:gd name="connsiteY15" fmla="*/ 7295785 h 11194068"/>
              <a:gd name="connsiteX16" fmla="*/ 3383620 w 7371703"/>
              <a:gd name="connsiteY16" fmla="*/ 7295785 h 11194068"/>
              <a:gd name="connsiteX17" fmla="*/ 3383621 w 7371703"/>
              <a:gd name="connsiteY17" fmla="*/ 3908299 h 11194068"/>
              <a:gd name="connsiteX18" fmla="*/ 0 w 7371703"/>
              <a:gd name="connsiteY18" fmla="*/ 3908299 h 11194068"/>
              <a:gd name="connsiteX19" fmla="*/ 0 w 7371703"/>
              <a:gd name="connsiteY19" fmla="*/ 3406449 h 11194068"/>
              <a:gd name="connsiteX20" fmla="*/ 3383621 w 7371703"/>
              <a:gd name="connsiteY20" fmla="*/ 3406451 h 11194068"/>
              <a:gd name="connsiteX21" fmla="*/ 3383621 w 7371703"/>
              <a:gd name="connsiteY21" fmla="*/ 18964 h 11194068"/>
              <a:gd name="connsiteX22" fmla="*/ 0 w 7371703"/>
              <a:gd name="connsiteY22" fmla="*/ 18965 h 11194068"/>
              <a:gd name="connsiteX23" fmla="*/ 0 w 7371703"/>
              <a:gd name="connsiteY23" fmla="*/ 1 h 1119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71703" h="11194068">
                <a:moveTo>
                  <a:pt x="7272958" y="7797634"/>
                </a:moveTo>
                <a:lnTo>
                  <a:pt x="3885472" y="7797635"/>
                </a:lnTo>
                <a:lnTo>
                  <a:pt x="3885472" y="11185120"/>
                </a:lnTo>
                <a:lnTo>
                  <a:pt x="7272958" y="11185121"/>
                </a:lnTo>
                <a:close/>
                <a:moveTo>
                  <a:pt x="7272955" y="3908298"/>
                </a:moveTo>
                <a:lnTo>
                  <a:pt x="3885469" y="3908299"/>
                </a:lnTo>
                <a:lnTo>
                  <a:pt x="3885469" y="7295784"/>
                </a:lnTo>
                <a:lnTo>
                  <a:pt x="7272955" y="7295785"/>
                </a:lnTo>
                <a:close/>
                <a:moveTo>
                  <a:pt x="7371703" y="0"/>
                </a:moveTo>
                <a:lnTo>
                  <a:pt x="7371702" y="11194068"/>
                </a:lnTo>
                <a:lnTo>
                  <a:pt x="0" y="11194068"/>
                </a:lnTo>
                <a:lnTo>
                  <a:pt x="0" y="11185121"/>
                </a:lnTo>
                <a:lnTo>
                  <a:pt x="3383623" y="11185121"/>
                </a:lnTo>
                <a:lnTo>
                  <a:pt x="3383624" y="7797635"/>
                </a:lnTo>
                <a:lnTo>
                  <a:pt x="0" y="7797635"/>
                </a:lnTo>
                <a:lnTo>
                  <a:pt x="0" y="7295785"/>
                </a:lnTo>
                <a:lnTo>
                  <a:pt x="3383620" y="7295785"/>
                </a:lnTo>
                <a:lnTo>
                  <a:pt x="3383621" y="3908299"/>
                </a:lnTo>
                <a:lnTo>
                  <a:pt x="0" y="3908299"/>
                </a:lnTo>
                <a:lnTo>
                  <a:pt x="0" y="3406449"/>
                </a:lnTo>
                <a:lnTo>
                  <a:pt x="3383621" y="3406451"/>
                </a:lnTo>
                <a:lnTo>
                  <a:pt x="3383621" y="18964"/>
                </a:lnTo>
                <a:lnTo>
                  <a:pt x="0" y="18965"/>
                </a:ln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Rectangle 12"/>
          <p:cNvSpPr/>
          <p:nvPr/>
        </p:nvSpPr>
        <p:spPr>
          <a:xfrm rot="2700000">
            <a:off x="1690304" y="1614313"/>
            <a:ext cx="5595371" cy="5595371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13"/>
          <p:cNvSpPr/>
          <p:nvPr/>
        </p:nvSpPr>
        <p:spPr>
          <a:xfrm rot="2700000">
            <a:off x="-1947020" y="964657"/>
            <a:ext cx="2855871" cy="2855871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3598415" y="2113206"/>
            <a:ext cx="172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图网络配置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Straight Connector 16"/>
          <p:cNvCxnSpPr/>
          <p:nvPr/>
        </p:nvCxnSpPr>
        <p:spPr>
          <a:xfrm>
            <a:off x="4247147" y="2974189"/>
            <a:ext cx="564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0"/>
          <p:cNvSpPr/>
          <p:nvPr/>
        </p:nvSpPr>
        <p:spPr>
          <a:xfrm>
            <a:off x="2214243" y="3905989"/>
            <a:ext cx="4437289" cy="1142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这里已经有很多强大的模型配置，可以尝试简单的改一下</a:t>
            </a:r>
            <a:r>
              <a:rPr lang="en-US" altLang="zh-CN" dirty="0"/>
              <a:t>config</a:t>
            </a:r>
            <a:r>
              <a:rPr lang="zh-CN" altLang="en-US" dirty="0"/>
              <a:t>的字段。 例如，换成</a:t>
            </a:r>
            <a:r>
              <a:rPr lang="en-US" altLang="zh-CN" dirty="0"/>
              <a:t>GAT</a:t>
            </a:r>
            <a:r>
              <a:rPr lang="zh-CN" altLang="en-US" dirty="0"/>
              <a:t>的配置：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Picture Placeholder 2"/>
          <p:cNvSpPr txBox="1">
            <a:spLocks/>
          </p:cNvSpPr>
          <p:nvPr/>
        </p:nvSpPr>
        <p:spPr>
          <a:xfrm>
            <a:off x="3371144" y="-2398036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Picture Placeholder 3"/>
          <p:cNvSpPr txBox="1">
            <a:spLocks/>
          </p:cNvSpPr>
          <p:nvPr/>
        </p:nvSpPr>
        <p:spPr>
          <a:xfrm>
            <a:off x="8871494" y="-2398035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Picture Placeholder 4"/>
          <p:cNvSpPr txBox="1">
            <a:spLocks/>
          </p:cNvSpPr>
          <p:nvPr/>
        </p:nvSpPr>
        <p:spPr>
          <a:xfrm>
            <a:off x="11621672" y="352139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58555" y="3153178"/>
            <a:ext cx="603269" cy="570777"/>
            <a:chOff x="4760915" y="138333"/>
            <a:chExt cx="801339" cy="758179"/>
          </a:xfrm>
          <a:solidFill>
            <a:schemeClr val="tx1">
              <a:alpha val="70000"/>
            </a:schemeClr>
          </a:solidFill>
        </p:grpSpPr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7"/>
            <p:cNvSpPr>
              <a:spLocks/>
            </p:cNvSpPr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9"/>
            <p:cNvSpPr>
              <a:spLocks/>
            </p:cNvSpPr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Freeform 5"/>
          <p:cNvSpPr>
            <a:spLocks/>
          </p:cNvSpPr>
          <p:nvPr/>
        </p:nvSpPr>
        <p:spPr bwMode="auto">
          <a:xfrm>
            <a:off x="1449736" y="884370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EA50AB-33AE-4A47-93F7-B42737ADE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238" y="2796419"/>
            <a:ext cx="7130149" cy="25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31 -0.21366 L -3.95833E-6 1.48148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10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0.03982 L 1.04167E-6 0.07963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04167E-6 -0.03982 L 1.04167E-6 2.96296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4 -2.59259E-6 L -0.0582 -2.59259E-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-2.59259E-6 L -2.08333E-6 -2.59259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7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CA1198-FD37-4804-B1D8-03B0D65A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8" y="1932477"/>
            <a:ext cx="4118885" cy="368485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590569" y="151942"/>
            <a:ext cx="9497962" cy="5563828"/>
            <a:chOff x="4630993" y="836972"/>
            <a:chExt cx="9497962" cy="5601928"/>
          </a:xfrm>
        </p:grpSpPr>
        <p:sp>
          <p:nvSpPr>
            <p:cNvPr id="4" name="圆角矩形 3"/>
            <p:cNvSpPr/>
            <p:nvPr/>
          </p:nvSpPr>
          <p:spPr>
            <a:xfrm>
              <a:off x="4630994" y="836972"/>
              <a:ext cx="9497961" cy="5601928"/>
            </a:xfrm>
            <a:prstGeom prst="roundRect">
              <a:avLst>
                <a:gd name="adj" fmla="val 3604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30994" y="836972"/>
              <a:ext cx="9497961" cy="449008"/>
            </a:xfrm>
            <a:custGeom>
              <a:avLst/>
              <a:gdLst>
                <a:gd name="connsiteX0" fmla="*/ 216593 w 9497961"/>
                <a:gd name="connsiteY0" fmla="*/ 0 h 449008"/>
                <a:gd name="connsiteX1" fmla="*/ 9281368 w 9497961"/>
                <a:gd name="connsiteY1" fmla="*/ 0 h 449008"/>
                <a:gd name="connsiteX2" fmla="*/ 9497961 w 9497961"/>
                <a:gd name="connsiteY2" fmla="*/ 216593 h 449008"/>
                <a:gd name="connsiteX3" fmla="*/ 9497961 w 9497961"/>
                <a:gd name="connsiteY3" fmla="*/ 449008 h 449008"/>
                <a:gd name="connsiteX4" fmla="*/ 0 w 9497961"/>
                <a:gd name="connsiteY4" fmla="*/ 449008 h 449008"/>
                <a:gd name="connsiteX5" fmla="*/ 0 w 9497961"/>
                <a:gd name="connsiteY5" fmla="*/ 216593 h 449008"/>
                <a:gd name="connsiteX6" fmla="*/ 216593 w 9497961"/>
                <a:gd name="connsiteY6" fmla="*/ 0 h 44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7961" h="449008">
                  <a:moveTo>
                    <a:pt x="216593" y="0"/>
                  </a:moveTo>
                  <a:lnTo>
                    <a:pt x="9281368" y="0"/>
                  </a:lnTo>
                  <a:cubicBezTo>
                    <a:pt x="9400989" y="0"/>
                    <a:pt x="9497961" y="96972"/>
                    <a:pt x="9497961" y="216593"/>
                  </a:cubicBezTo>
                  <a:lnTo>
                    <a:pt x="9497961" y="449008"/>
                  </a:lnTo>
                  <a:lnTo>
                    <a:pt x="0" y="449008"/>
                  </a:lnTo>
                  <a:lnTo>
                    <a:pt x="0" y="216593"/>
                  </a:lnTo>
                  <a:cubicBezTo>
                    <a:pt x="0" y="96972"/>
                    <a:pt x="96972" y="0"/>
                    <a:pt x="2165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003" b="17003"/>
            <a:stretch/>
          </p:blipFill>
          <p:spPr>
            <a:xfrm>
              <a:off x="4630993" y="1282504"/>
              <a:ext cx="9497961" cy="479444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486476" y="6246007"/>
            <a:ext cx="1411496" cy="500037"/>
            <a:chOff x="7660659" y="4816169"/>
            <a:chExt cx="1411496" cy="500037"/>
          </a:xfrm>
        </p:grpSpPr>
        <p:sp>
          <p:nvSpPr>
            <p:cNvPr id="18" name="圆角矩形 17"/>
            <p:cNvSpPr/>
            <p:nvPr/>
          </p:nvSpPr>
          <p:spPr>
            <a:xfrm>
              <a:off x="7660659" y="4816169"/>
              <a:ext cx="1411496" cy="50003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加号 18"/>
            <p:cNvSpPr/>
            <p:nvPr/>
          </p:nvSpPr>
          <p:spPr>
            <a:xfrm>
              <a:off x="7859142" y="4894396"/>
              <a:ext cx="343582" cy="343582"/>
            </a:xfrm>
            <a:prstGeom prst="mathPlus">
              <a:avLst>
                <a:gd name="adj1" fmla="val 46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48978" y="488152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Cast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"/>
          <p:cNvSpPr txBox="1"/>
          <p:nvPr/>
        </p:nvSpPr>
        <p:spPr>
          <a:xfrm>
            <a:off x="1026703" y="419597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UniMP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4"/>
          <p:cNvSpPr/>
          <p:nvPr/>
        </p:nvSpPr>
        <p:spPr>
          <a:xfrm>
            <a:off x="-10348" y="-2121009"/>
            <a:ext cx="3695307" cy="3695307"/>
          </a:xfrm>
          <a:prstGeom prst="rect">
            <a:avLst/>
          </a:prstGeom>
          <a:noFill/>
          <a:ln w="1206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371624" y="4816169"/>
            <a:ext cx="1411496" cy="500037"/>
            <a:chOff x="5371624" y="4816169"/>
            <a:chExt cx="1411496" cy="500037"/>
          </a:xfrm>
        </p:grpSpPr>
        <p:sp>
          <p:nvSpPr>
            <p:cNvPr id="21" name="圆角矩形 20"/>
            <p:cNvSpPr/>
            <p:nvPr/>
          </p:nvSpPr>
          <p:spPr>
            <a:xfrm>
              <a:off x="5371624" y="4816169"/>
              <a:ext cx="1411496" cy="5000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85090" y="4881521"/>
              <a:ext cx="1066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Niki Wu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H="1">
            <a:off x="8475111" y="2908425"/>
            <a:ext cx="228445" cy="131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585319" y="2793318"/>
            <a:ext cx="486836" cy="281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800000" flipH="1">
            <a:off x="693520" y="6564784"/>
            <a:ext cx="228445" cy="131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1800000" flipH="1">
            <a:off x="783285" y="6574807"/>
            <a:ext cx="486836" cy="28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294104" y="875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全连接层</a:t>
            </a:r>
          </a:p>
        </p:txBody>
      </p:sp>
      <p:sp>
        <p:nvSpPr>
          <p:cNvPr id="32" name="Freeform 5"/>
          <p:cNvSpPr/>
          <p:nvPr/>
        </p:nvSpPr>
        <p:spPr bwMode="auto">
          <a:xfrm>
            <a:off x="2852450" y="5440518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3888 L -1.04167E-6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04167E-6 0.03842 L -1.04167E-6 4.8148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02916 0.000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5 -0.03681 L 4.375E-6 2.22222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4 3.33333E-6 L -0.0582 3.33333E-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3.33333E-6 L -1.04167E-6 3.33333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4" grpId="1" animBg="1"/>
      <p:bldP spid="24" grpId="2" animBg="1"/>
      <p:bldP spid="27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5" r="13065"/>
          <a:stretch/>
        </p:blipFill>
        <p:spPr>
          <a:xfrm>
            <a:off x="4650187" y="473360"/>
            <a:ext cx="7450451" cy="6407388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schemeClr val="tx1">
                <a:lumMod val="65000"/>
                <a:lumOff val="35000"/>
                <a:alpha val="32000"/>
              </a:schemeClr>
            </a:outerShdw>
          </a:effectLst>
        </p:spPr>
      </p:pic>
      <p:sp>
        <p:nvSpPr>
          <p:cNvPr id="3" name="Rectangle 1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90500"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75484" y="1397580"/>
            <a:ext cx="2865632" cy="286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一般应用于半监督节点分类的算法分为</a:t>
            </a:r>
            <a:r>
              <a:rPr lang="zh-CN" altLang="en-US" sz="1400" b="1" dirty="0">
                <a:cs typeface="+mn-ea"/>
                <a:sym typeface="+mn-lt"/>
              </a:rPr>
              <a:t>图神经网络</a:t>
            </a:r>
            <a:r>
              <a:rPr lang="zh-CN" altLang="en-US" sz="1400" dirty="0">
                <a:cs typeface="+mn-ea"/>
                <a:sym typeface="+mn-lt"/>
              </a:rPr>
              <a:t>和</a:t>
            </a:r>
            <a:r>
              <a:rPr lang="zh-CN" altLang="en-US" sz="1400" b="1" dirty="0">
                <a:cs typeface="+mn-ea"/>
                <a:sym typeface="+mn-lt"/>
              </a:rPr>
              <a:t>标签传递算法</a:t>
            </a:r>
            <a:r>
              <a:rPr lang="zh-CN" altLang="en-US" sz="1400" dirty="0">
                <a:cs typeface="+mn-ea"/>
                <a:sym typeface="+mn-lt"/>
              </a:rPr>
              <a:t>两类，它们都是通过消息传递的方式（前者传递特征、后者传递标签）进行节点标签的学习和预测。百度</a:t>
            </a:r>
            <a:r>
              <a:rPr lang="en-US" altLang="zh-CN" sz="1400" dirty="0">
                <a:cs typeface="+mn-ea"/>
                <a:sym typeface="+mn-lt"/>
              </a:rPr>
              <a:t>PGL</a:t>
            </a:r>
            <a:r>
              <a:rPr lang="zh-CN" altLang="en-US" sz="1400" dirty="0">
                <a:cs typeface="+mn-ea"/>
                <a:sym typeface="+mn-lt"/>
              </a:rPr>
              <a:t>团队提出的统一消息传递模型</a:t>
            </a:r>
            <a:r>
              <a:rPr lang="en-US" altLang="zh-CN" sz="1400" dirty="0" err="1">
                <a:cs typeface="+mn-ea"/>
                <a:sym typeface="+mn-lt"/>
              </a:rPr>
              <a:t>UniMP</a:t>
            </a:r>
            <a:r>
              <a:rPr lang="zh-CN" altLang="en-US" sz="1400" dirty="0">
                <a:cs typeface="+mn-ea"/>
                <a:sym typeface="+mn-lt"/>
              </a:rPr>
              <a:t>，将上述两种消息统一到框架中，同时实现了节点的特征与标签传递，显著提升了模型的泛化效果。</a:t>
            </a:r>
            <a:endParaRPr lang="en-US" sz="1400" dirty="0">
              <a:cs typeface="+mn-ea"/>
              <a:sym typeface="+mn-lt"/>
            </a:endParaRPr>
          </a:p>
        </p:txBody>
      </p:sp>
      <p:cxnSp>
        <p:nvCxnSpPr>
          <p:cNvPr id="9" name="Straight Connector 26"/>
          <p:cNvCxnSpPr/>
          <p:nvPr/>
        </p:nvCxnSpPr>
        <p:spPr>
          <a:xfrm flipH="1">
            <a:off x="6386286" y="-146318"/>
            <a:ext cx="3087796" cy="3087797"/>
          </a:xfrm>
          <a:prstGeom prst="line">
            <a:avLst/>
          </a:prstGeom>
          <a:ln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 txBox="1">
            <a:spLocks/>
          </p:cNvSpPr>
          <p:nvPr/>
        </p:nvSpPr>
        <p:spPr>
          <a:xfrm>
            <a:off x="-6021100" y="1681901"/>
            <a:ext cx="3758148" cy="3758148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08979" y="5934524"/>
            <a:ext cx="2695911" cy="923476"/>
            <a:chOff x="4776957" y="4585514"/>
            <a:chExt cx="3600554" cy="1233359"/>
          </a:xfrm>
        </p:grpSpPr>
        <p:cxnSp>
          <p:nvCxnSpPr>
            <p:cNvPr id="8" name="Straight Connector 25"/>
            <p:cNvCxnSpPr/>
            <p:nvPr/>
          </p:nvCxnSpPr>
          <p:spPr>
            <a:xfrm rot="18900000" flipH="1">
              <a:off x="4776957" y="5818873"/>
              <a:ext cx="34884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5"/>
            <p:cNvCxnSpPr/>
            <p:nvPr/>
          </p:nvCxnSpPr>
          <p:spPr>
            <a:xfrm flipH="1">
              <a:off x="7377591" y="4585514"/>
              <a:ext cx="999920" cy="99992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641724" y="5517234"/>
            <a:ext cx="412655" cy="412655"/>
            <a:chOff x="7661601" y="5060746"/>
            <a:chExt cx="651545" cy="651545"/>
          </a:xfrm>
        </p:grpSpPr>
        <p:sp>
          <p:nvSpPr>
            <p:cNvPr id="30" name="椭圆 29"/>
            <p:cNvSpPr/>
            <p:nvPr/>
          </p:nvSpPr>
          <p:spPr>
            <a:xfrm>
              <a:off x="7661601" y="5060746"/>
              <a:ext cx="651545" cy="651545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7857291" y="5221005"/>
              <a:ext cx="383990" cy="33102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33950" y="5845161"/>
            <a:ext cx="2419350" cy="688989"/>
            <a:chOff x="4933950" y="5845161"/>
            <a:chExt cx="2419350" cy="688989"/>
          </a:xfrm>
        </p:grpSpPr>
        <p:sp>
          <p:nvSpPr>
            <p:cNvPr id="38" name="矩形 37"/>
            <p:cNvSpPr/>
            <p:nvPr/>
          </p:nvSpPr>
          <p:spPr>
            <a:xfrm>
              <a:off x="4933950" y="5845161"/>
              <a:ext cx="2419350" cy="68898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37"/>
            <p:cNvSpPr>
              <a:spLocks/>
            </p:cNvSpPr>
            <p:nvPr/>
          </p:nvSpPr>
          <p:spPr bwMode="auto">
            <a:xfrm>
              <a:off x="5727329" y="6232266"/>
              <a:ext cx="215841" cy="171444"/>
            </a:xfrm>
            <a:custGeom>
              <a:avLst/>
              <a:gdLst>
                <a:gd name="T0" fmla="*/ 416 w 464"/>
                <a:gd name="T1" fmla="*/ 39 h 368"/>
                <a:gd name="T2" fmla="*/ 261 w 464"/>
                <a:gd name="T3" fmla="*/ 39 h 368"/>
                <a:gd name="T4" fmla="*/ 232 w 464"/>
                <a:gd name="T5" fmla="*/ 66 h 368"/>
                <a:gd name="T6" fmla="*/ 203 w 464"/>
                <a:gd name="T7" fmla="*/ 39 h 368"/>
                <a:gd name="T8" fmla="*/ 48 w 464"/>
                <a:gd name="T9" fmla="*/ 39 h 368"/>
                <a:gd name="T10" fmla="*/ 48 w 464"/>
                <a:gd name="T11" fmla="*/ 199 h 368"/>
                <a:gd name="T12" fmla="*/ 232 w 464"/>
                <a:gd name="T13" fmla="*/ 368 h 368"/>
                <a:gd name="T14" fmla="*/ 416 w 464"/>
                <a:gd name="T15" fmla="*/ 199 h 368"/>
                <a:gd name="T16" fmla="*/ 416 w 464"/>
                <a:gd name="T17" fmla="*/ 3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368">
                  <a:moveTo>
                    <a:pt x="416" y="39"/>
                  </a:moveTo>
                  <a:cubicBezTo>
                    <a:pt x="373" y="0"/>
                    <a:pt x="304" y="0"/>
                    <a:pt x="261" y="39"/>
                  </a:cubicBezTo>
                  <a:cubicBezTo>
                    <a:pt x="232" y="66"/>
                    <a:pt x="232" y="66"/>
                    <a:pt x="232" y="66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60" y="0"/>
                    <a:pt x="91" y="0"/>
                    <a:pt x="48" y="39"/>
                  </a:cubicBezTo>
                  <a:cubicBezTo>
                    <a:pt x="0" y="84"/>
                    <a:pt x="0" y="155"/>
                    <a:pt x="48" y="199"/>
                  </a:cubicBezTo>
                  <a:cubicBezTo>
                    <a:pt x="232" y="368"/>
                    <a:pt x="232" y="368"/>
                    <a:pt x="232" y="368"/>
                  </a:cubicBezTo>
                  <a:cubicBezTo>
                    <a:pt x="416" y="199"/>
                    <a:pt x="416" y="199"/>
                    <a:pt x="416" y="199"/>
                  </a:cubicBezTo>
                  <a:cubicBezTo>
                    <a:pt x="464" y="155"/>
                    <a:pt x="464" y="84"/>
                    <a:pt x="4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464936" y="6214875"/>
              <a:ext cx="220813" cy="221356"/>
            </a:xfrm>
            <a:custGeom>
              <a:avLst/>
              <a:gdLst>
                <a:gd name="T0" fmla="*/ 64 w 470"/>
                <a:gd name="T1" fmla="*/ 0 h 470"/>
                <a:gd name="T2" fmla="*/ 406 w 470"/>
                <a:gd name="T3" fmla="*/ 0 h 470"/>
                <a:gd name="T4" fmla="*/ 451 w 470"/>
                <a:gd name="T5" fmla="*/ 19 h 470"/>
                <a:gd name="T6" fmla="*/ 470 w 470"/>
                <a:gd name="T7" fmla="*/ 64 h 470"/>
                <a:gd name="T8" fmla="*/ 470 w 470"/>
                <a:gd name="T9" fmla="*/ 299 h 470"/>
                <a:gd name="T10" fmla="*/ 451 w 470"/>
                <a:gd name="T11" fmla="*/ 344 h 470"/>
                <a:gd name="T12" fmla="*/ 406 w 470"/>
                <a:gd name="T13" fmla="*/ 363 h 470"/>
                <a:gd name="T14" fmla="*/ 235 w 470"/>
                <a:gd name="T15" fmla="*/ 363 h 470"/>
                <a:gd name="T16" fmla="*/ 86 w 470"/>
                <a:gd name="T17" fmla="*/ 470 h 470"/>
                <a:gd name="T18" fmla="*/ 86 w 470"/>
                <a:gd name="T19" fmla="*/ 363 h 470"/>
                <a:gd name="T20" fmla="*/ 64 w 470"/>
                <a:gd name="T21" fmla="*/ 363 h 470"/>
                <a:gd name="T22" fmla="*/ 19 w 470"/>
                <a:gd name="T23" fmla="*/ 344 h 470"/>
                <a:gd name="T24" fmla="*/ 0 w 470"/>
                <a:gd name="T25" fmla="*/ 299 h 470"/>
                <a:gd name="T26" fmla="*/ 0 w 470"/>
                <a:gd name="T27" fmla="*/ 64 h 470"/>
                <a:gd name="T28" fmla="*/ 19 w 470"/>
                <a:gd name="T29" fmla="*/ 19 h 470"/>
                <a:gd name="T30" fmla="*/ 64 w 470"/>
                <a:gd name="T31" fmla="*/ 0 h 470"/>
                <a:gd name="T32" fmla="*/ 406 w 470"/>
                <a:gd name="T33" fmla="*/ 43 h 470"/>
                <a:gd name="T34" fmla="*/ 64 w 470"/>
                <a:gd name="T35" fmla="*/ 43 h 470"/>
                <a:gd name="T36" fmla="*/ 49 w 470"/>
                <a:gd name="T37" fmla="*/ 49 h 470"/>
                <a:gd name="T38" fmla="*/ 43 w 470"/>
                <a:gd name="T39" fmla="*/ 64 h 470"/>
                <a:gd name="T40" fmla="*/ 43 w 470"/>
                <a:gd name="T41" fmla="*/ 299 h 470"/>
                <a:gd name="T42" fmla="*/ 49 w 470"/>
                <a:gd name="T43" fmla="*/ 314 h 470"/>
                <a:gd name="T44" fmla="*/ 64 w 470"/>
                <a:gd name="T45" fmla="*/ 320 h 470"/>
                <a:gd name="T46" fmla="*/ 128 w 470"/>
                <a:gd name="T47" fmla="*/ 320 h 470"/>
                <a:gd name="T48" fmla="*/ 128 w 470"/>
                <a:gd name="T49" fmla="*/ 387 h 470"/>
                <a:gd name="T50" fmla="*/ 221 w 470"/>
                <a:gd name="T51" fmla="*/ 320 h 470"/>
                <a:gd name="T52" fmla="*/ 406 w 470"/>
                <a:gd name="T53" fmla="*/ 320 h 470"/>
                <a:gd name="T54" fmla="*/ 421 w 470"/>
                <a:gd name="T55" fmla="*/ 314 h 470"/>
                <a:gd name="T56" fmla="*/ 427 w 470"/>
                <a:gd name="T57" fmla="*/ 299 h 470"/>
                <a:gd name="T58" fmla="*/ 427 w 470"/>
                <a:gd name="T59" fmla="*/ 64 h 470"/>
                <a:gd name="T60" fmla="*/ 421 w 470"/>
                <a:gd name="T61" fmla="*/ 49 h 470"/>
                <a:gd name="T62" fmla="*/ 406 w 470"/>
                <a:gd name="T63" fmla="*/ 4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0" h="470">
                  <a:moveTo>
                    <a:pt x="64" y="0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23" y="0"/>
                    <a:pt x="438" y="7"/>
                    <a:pt x="451" y="19"/>
                  </a:cubicBezTo>
                  <a:cubicBezTo>
                    <a:pt x="463" y="32"/>
                    <a:pt x="470" y="47"/>
                    <a:pt x="470" y="64"/>
                  </a:cubicBezTo>
                  <a:cubicBezTo>
                    <a:pt x="470" y="299"/>
                    <a:pt x="470" y="299"/>
                    <a:pt x="470" y="299"/>
                  </a:cubicBezTo>
                  <a:cubicBezTo>
                    <a:pt x="470" y="317"/>
                    <a:pt x="463" y="332"/>
                    <a:pt x="451" y="344"/>
                  </a:cubicBezTo>
                  <a:cubicBezTo>
                    <a:pt x="438" y="357"/>
                    <a:pt x="423" y="363"/>
                    <a:pt x="406" y="363"/>
                  </a:cubicBezTo>
                  <a:cubicBezTo>
                    <a:pt x="235" y="363"/>
                    <a:pt x="235" y="363"/>
                    <a:pt x="235" y="363"/>
                  </a:cubicBezTo>
                  <a:cubicBezTo>
                    <a:pt x="86" y="470"/>
                    <a:pt x="86" y="470"/>
                    <a:pt x="86" y="470"/>
                  </a:cubicBezTo>
                  <a:cubicBezTo>
                    <a:pt x="86" y="363"/>
                    <a:pt x="86" y="363"/>
                    <a:pt x="86" y="363"/>
                  </a:cubicBezTo>
                  <a:cubicBezTo>
                    <a:pt x="64" y="363"/>
                    <a:pt x="64" y="363"/>
                    <a:pt x="64" y="363"/>
                  </a:cubicBezTo>
                  <a:cubicBezTo>
                    <a:pt x="47" y="363"/>
                    <a:pt x="32" y="357"/>
                    <a:pt x="19" y="344"/>
                  </a:cubicBezTo>
                  <a:cubicBezTo>
                    <a:pt x="7" y="332"/>
                    <a:pt x="0" y="317"/>
                    <a:pt x="0" y="29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47"/>
                    <a:pt x="7" y="32"/>
                    <a:pt x="19" y="19"/>
                  </a:cubicBezTo>
                  <a:cubicBezTo>
                    <a:pt x="32" y="7"/>
                    <a:pt x="47" y="0"/>
                    <a:pt x="64" y="0"/>
                  </a:cubicBezTo>
                  <a:close/>
                  <a:moveTo>
                    <a:pt x="406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58" y="43"/>
                    <a:pt x="53" y="45"/>
                    <a:pt x="49" y="49"/>
                  </a:cubicBezTo>
                  <a:cubicBezTo>
                    <a:pt x="45" y="53"/>
                    <a:pt x="43" y="58"/>
                    <a:pt x="43" y="64"/>
                  </a:cubicBezTo>
                  <a:cubicBezTo>
                    <a:pt x="43" y="299"/>
                    <a:pt x="43" y="299"/>
                    <a:pt x="43" y="299"/>
                  </a:cubicBezTo>
                  <a:cubicBezTo>
                    <a:pt x="43" y="305"/>
                    <a:pt x="45" y="310"/>
                    <a:pt x="49" y="314"/>
                  </a:cubicBezTo>
                  <a:cubicBezTo>
                    <a:pt x="53" y="318"/>
                    <a:pt x="58" y="320"/>
                    <a:pt x="64" y="320"/>
                  </a:cubicBezTo>
                  <a:cubicBezTo>
                    <a:pt x="128" y="320"/>
                    <a:pt x="128" y="320"/>
                    <a:pt x="128" y="320"/>
                  </a:cubicBezTo>
                  <a:cubicBezTo>
                    <a:pt x="128" y="387"/>
                    <a:pt x="128" y="387"/>
                    <a:pt x="128" y="387"/>
                  </a:cubicBezTo>
                  <a:cubicBezTo>
                    <a:pt x="221" y="320"/>
                    <a:pt x="221" y="320"/>
                    <a:pt x="221" y="320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412" y="320"/>
                    <a:pt x="417" y="318"/>
                    <a:pt x="421" y="314"/>
                  </a:cubicBezTo>
                  <a:cubicBezTo>
                    <a:pt x="425" y="310"/>
                    <a:pt x="427" y="305"/>
                    <a:pt x="427" y="299"/>
                  </a:cubicBezTo>
                  <a:cubicBezTo>
                    <a:pt x="427" y="64"/>
                    <a:pt x="427" y="64"/>
                    <a:pt x="427" y="64"/>
                  </a:cubicBezTo>
                  <a:cubicBezTo>
                    <a:pt x="427" y="58"/>
                    <a:pt x="425" y="53"/>
                    <a:pt x="421" y="49"/>
                  </a:cubicBezTo>
                  <a:cubicBezTo>
                    <a:pt x="417" y="45"/>
                    <a:pt x="412" y="43"/>
                    <a:pt x="406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6075207" y="6202659"/>
              <a:ext cx="220813" cy="201052"/>
            </a:xfrm>
            <a:custGeom>
              <a:avLst/>
              <a:gdLst>
                <a:gd name="T0" fmla="*/ 470 w 470"/>
                <a:gd name="T1" fmla="*/ 192 h 427"/>
                <a:gd name="T2" fmla="*/ 469 w 470"/>
                <a:gd name="T3" fmla="*/ 194 h 427"/>
                <a:gd name="T4" fmla="*/ 470 w 470"/>
                <a:gd name="T5" fmla="*/ 194 h 427"/>
                <a:gd name="T6" fmla="*/ 470 w 470"/>
                <a:gd name="T7" fmla="*/ 235 h 427"/>
                <a:gd name="T8" fmla="*/ 467 w 470"/>
                <a:gd name="T9" fmla="*/ 251 h 427"/>
                <a:gd name="T10" fmla="*/ 402 w 470"/>
                <a:gd name="T11" fmla="*/ 401 h 427"/>
                <a:gd name="T12" fmla="*/ 363 w 470"/>
                <a:gd name="T13" fmla="*/ 427 h 427"/>
                <a:gd name="T14" fmla="*/ 171 w 470"/>
                <a:gd name="T15" fmla="*/ 427 h 427"/>
                <a:gd name="T16" fmla="*/ 141 w 470"/>
                <a:gd name="T17" fmla="*/ 414 h 427"/>
                <a:gd name="T18" fmla="*/ 128 w 470"/>
                <a:gd name="T19" fmla="*/ 384 h 427"/>
                <a:gd name="T20" fmla="*/ 128 w 470"/>
                <a:gd name="T21" fmla="*/ 171 h 427"/>
                <a:gd name="T22" fmla="*/ 141 w 470"/>
                <a:gd name="T23" fmla="*/ 141 h 427"/>
                <a:gd name="T24" fmla="*/ 281 w 470"/>
                <a:gd name="T25" fmla="*/ 0 h 427"/>
                <a:gd name="T26" fmla="*/ 304 w 470"/>
                <a:gd name="T27" fmla="*/ 23 h 427"/>
                <a:gd name="T28" fmla="*/ 313 w 470"/>
                <a:gd name="T29" fmla="*/ 45 h 427"/>
                <a:gd name="T30" fmla="*/ 313 w 470"/>
                <a:gd name="T31" fmla="*/ 52 h 427"/>
                <a:gd name="T32" fmla="*/ 292 w 470"/>
                <a:gd name="T33" fmla="*/ 150 h 427"/>
                <a:gd name="T34" fmla="*/ 427 w 470"/>
                <a:gd name="T35" fmla="*/ 150 h 427"/>
                <a:gd name="T36" fmla="*/ 457 w 470"/>
                <a:gd name="T37" fmla="*/ 162 h 427"/>
                <a:gd name="T38" fmla="*/ 470 w 470"/>
                <a:gd name="T39" fmla="*/ 192 h 427"/>
                <a:gd name="T40" fmla="*/ 0 w 470"/>
                <a:gd name="T41" fmla="*/ 427 h 427"/>
                <a:gd name="T42" fmla="*/ 0 w 470"/>
                <a:gd name="T43" fmla="*/ 171 h 427"/>
                <a:gd name="T44" fmla="*/ 86 w 470"/>
                <a:gd name="T45" fmla="*/ 171 h 427"/>
                <a:gd name="T46" fmla="*/ 86 w 470"/>
                <a:gd name="T47" fmla="*/ 427 h 427"/>
                <a:gd name="T48" fmla="*/ 0 w 470"/>
                <a:gd name="T4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0" h="427">
                  <a:moveTo>
                    <a:pt x="470" y="192"/>
                  </a:moveTo>
                  <a:cubicBezTo>
                    <a:pt x="469" y="194"/>
                    <a:pt x="469" y="194"/>
                    <a:pt x="469" y="194"/>
                  </a:cubicBezTo>
                  <a:cubicBezTo>
                    <a:pt x="470" y="194"/>
                    <a:pt x="470" y="194"/>
                    <a:pt x="470" y="194"/>
                  </a:cubicBezTo>
                  <a:cubicBezTo>
                    <a:pt x="470" y="235"/>
                    <a:pt x="470" y="235"/>
                    <a:pt x="470" y="235"/>
                  </a:cubicBezTo>
                  <a:cubicBezTo>
                    <a:pt x="470" y="240"/>
                    <a:pt x="469" y="246"/>
                    <a:pt x="467" y="25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395" y="418"/>
                    <a:pt x="382" y="427"/>
                    <a:pt x="363" y="427"/>
                  </a:cubicBezTo>
                  <a:cubicBezTo>
                    <a:pt x="171" y="427"/>
                    <a:pt x="171" y="427"/>
                    <a:pt x="171" y="427"/>
                  </a:cubicBezTo>
                  <a:cubicBezTo>
                    <a:pt x="160" y="427"/>
                    <a:pt x="150" y="423"/>
                    <a:pt x="141" y="414"/>
                  </a:cubicBezTo>
                  <a:cubicBezTo>
                    <a:pt x="132" y="405"/>
                    <a:pt x="128" y="395"/>
                    <a:pt x="128" y="384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60"/>
                    <a:pt x="132" y="150"/>
                    <a:pt x="141" y="14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04" y="23"/>
                    <a:pt x="304" y="23"/>
                    <a:pt x="304" y="23"/>
                  </a:cubicBezTo>
                  <a:cubicBezTo>
                    <a:pt x="310" y="29"/>
                    <a:pt x="313" y="36"/>
                    <a:pt x="313" y="45"/>
                  </a:cubicBezTo>
                  <a:cubicBezTo>
                    <a:pt x="313" y="52"/>
                    <a:pt x="313" y="52"/>
                    <a:pt x="313" y="52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427" y="150"/>
                    <a:pt x="427" y="150"/>
                    <a:pt x="427" y="150"/>
                  </a:cubicBezTo>
                  <a:cubicBezTo>
                    <a:pt x="438" y="150"/>
                    <a:pt x="448" y="154"/>
                    <a:pt x="457" y="162"/>
                  </a:cubicBezTo>
                  <a:cubicBezTo>
                    <a:pt x="466" y="171"/>
                    <a:pt x="470" y="181"/>
                    <a:pt x="470" y="192"/>
                  </a:cubicBezTo>
                  <a:close/>
                  <a:moveTo>
                    <a:pt x="0" y="427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6" y="427"/>
                    <a:pt x="86" y="427"/>
                    <a:pt x="86" y="42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8"/>
            <p:cNvSpPr>
              <a:spLocks noEditPoints="1"/>
            </p:cNvSpPr>
            <p:nvPr/>
          </p:nvSpPr>
          <p:spPr bwMode="auto">
            <a:xfrm>
              <a:off x="6833237" y="6212790"/>
              <a:ext cx="200142" cy="200654"/>
            </a:xfrm>
            <a:custGeom>
              <a:avLst/>
              <a:gdLst>
                <a:gd name="T0" fmla="*/ 341 w 426"/>
                <a:gd name="T1" fmla="*/ 0 h 426"/>
                <a:gd name="T2" fmla="*/ 401 w 426"/>
                <a:gd name="T3" fmla="*/ 25 h 426"/>
                <a:gd name="T4" fmla="*/ 426 w 426"/>
                <a:gd name="T5" fmla="*/ 85 h 426"/>
                <a:gd name="T6" fmla="*/ 401 w 426"/>
                <a:gd name="T7" fmla="*/ 145 h 426"/>
                <a:gd name="T8" fmla="*/ 341 w 426"/>
                <a:gd name="T9" fmla="*/ 170 h 426"/>
                <a:gd name="T10" fmla="*/ 305 w 426"/>
                <a:gd name="T11" fmla="*/ 163 h 426"/>
                <a:gd name="T12" fmla="*/ 277 w 426"/>
                <a:gd name="T13" fmla="*/ 141 h 426"/>
                <a:gd name="T14" fmla="*/ 168 w 426"/>
                <a:gd name="T15" fmla="*/ 195 h 426"/>
                <a:gd name="T16" fmla="*/ 170 w 426"/>
                <a:gd name="T17" fmla="*/ 213 h 426"/>
                <a:gd name="T18" fmla="*/ 168 w 426"/>
                <a:gd name="T19" fmla="*/ 231 h 426"/>
                <a:gd name="T20" fmla="*/ 277 w 426"/>
                <a:gd name="T21" fmla="*/ 285 h 426"/>
                <a:gd name="T22" fmla="*/ 305 w 426"/>
                <a:gd name="T23" fmla="*/ 263 h 426"/>
                <a:gd name="T24" fmla="*/ 341 w 426"/>
                <a:gd name="T25" fmla="*/ 256 h 426"/>
                <a:gd name="T26" fmla="*/ 401 w 426"/>
                <a:gd name="T27" fmla="*/ 281 h 426"/>
                <a:gd name="T28" fmla="*/ 426 w 426"/>
                <a:gd name="T29" fmla="*/ 341 h 426"/>
                <a:gd name="T30" fmla="*/ 401 w 426"/>
                <a:gd name="T31" fmla="*/ 401 h 426"/>
                <a:gd name="T32" fmla="*/ 341 w 426"/>
                <a:gd name="T33" fmla="*/ 426 h 426"/>
                <a:gd name="T34" fmla="*/ 281 w 426"/>
                <a:gd name="T35" fmla="*/ 401 h 426"/>
                <a:gd name="T36" fmla="*/ 256 w 426"/>
                <a:gd name="T37" fmla="*/ 341 h 426"/>
                <a:gd name="T38" fmla="*/ 258 w 426"/>
                <a:gd name="T39" fmla="*/ 323 h 426"/>
                <a:gd name="T40" fmla="*/ 149 w 426"/>
                <a:gd name="T41" fmla="*/ 269 h 426"/>
                <a:gd name="T42" fmla="*/ 121 w 426"/>
                <a:gd name="T43" fmla="*/ 291 h 426"/>
                <a:gd name="T44" fmla="*/ 85 w 426"/>
                <a:gd name="T45" fmla="*/ 298 h 426"/>
                <a:gd name="T46" fmla="*/ 25 w 426"/>
                <a:gd name="T47" fmla="*/ 273 h 426"/>
                <a:gd name="T48" fmla="*/ 0 w 426"/>
                <a:gd name="T49" fmla="*/ 213 h 426"/>
                <a:gd name="T50" fmla="*/ 25 w 426"/>
                <a:gd name="T51" fmla="*/ 153 h 426"/>
                <a:gd name="T52" fmla="*/ 85 w 426"/>
                <a:gd name="T53" fmla="*/ 128 h 426"/>
                <a:gd name="T54" fmla="*/ 121 w 426"/>
                <a:gd name="T55" fmla="*/ 135 h 426"/>
                <a:gd name="T56" fmla="*/ 149 w 426"/>
                <a:gd name="T57" fmla="*/ 157 h 426"/>
                <a:gd name="T58" fmla="*/ 258 w 426"/>
                <a:gd name="T59" fmla="*/ 103 h 426"/>
                <a:gd name="T60" fmla="*/ 256 w 426"/>
                <a:gd name="T61" fmla="*/ 85 h 426"/>
                <a:gd name="T62" fmla="*/ 281 w 426"/>
                <a:gd name="T63" fmla="*/ 25 h 426"/>
                <a:gd name="T64" fmla="*/ 341 w 426"/>
                <a:gd name="T65" fmla="*/ 0 h 426"/>
                <a:gd name="T66" fmla="*/ 85 w 426"/>
                <a:gd name="T67" fmla="*/ 170 h 426"/>
                <a:gd name="T68" fmla="*/ 55 w 426"/>
                <a:gd name="T69" fmla="*/ 183 h 426"/>
                <a:gd name="T70" fmla="*/ 42 w 426"/>
                <a:gd name="T71" fmla="*/ 213 h 426"/>
                <a:gd name="T72" fmla="*/ 55 w 426"/>
                <a:gd name="T73" fmla="*/ 243 h 426"/>
                <a:gd name="T74" fmla="*/ 85 w 426"/>
                <a:gd name="T75" fmla="*/ 256 h 426"/>
                <a:gd name="T76" fmla="*/ 115 w 426"/>
                <a:gd name="T77" fmla="*/ 243 h 426"/>
                <a:gd name="T78" fmla="*/ 128 w 426"/>
                <a:gd name="T79" fmla="*/ 213 h 426"/>
                <a:gd name="T80" fmla="*/ 115 w 426"/>
                <a:gd name="T81" fmla="*/ 183 h 426"/>
                <a:gd name="T82" fmla="*/ 85 w 426"/>
                <a:gd name="T83" fmla="*/ 170 h 426"/>
                <a:gd name="T84" fmla="*/ 341 w 426"/>
                <a:gd name="T85" fmla="*/ 298 h 426"/>
                <a:gd name="T86" fmla="*/ 311 w 426"/>
                <a:gd name="T87" fmla="*/ 311 h 426"/>
                <a:gd name="T88" fmla="*/ 298 w 426"/>
                <a:gd name="T89" fmla="*/ 341 h 426"/>
                <a:gd name="T90" fmla="*/ 311 w 426"/>
                <a:gd name="T91" fmla="*/ 371 h 426"/>
                <a:gd name="T92" fmla="*/ 341 w 426"/>
                <a:gd name="T93" fmla="*/ 384 h 426"/>
                <a:gd name="T94" fmla="*/ 371 w 426"/>
                <a:gd name="T95" fmla="*/ 371 h 426"/>
                <a:gd name="T96" fmla="*/ 384 w 426"/>
                <a:gd name="T97" fmla="*/ 341 h 426"/>
                <a:gd name="T98" fmla="*/ 371 w 426"/>
                <a:gd name="T99" fmla="*/ 311 h 426"/>
                <a:gd name="T100" fmla="*/ 341 w 426"/>
                <a:gd name="T101" fmla="*/ 298 h 426"/>
                <a:gd name="T102" fmla="*/ 341 w 426"/>
                <a:gd name="T103" fmla="*/ 42 h 426"/>
                <a:gd name="T104" fmla="*/ 311 w 426"/>
                <a:gd name="T105" fmla="*/ 55 h 426"/>
                <a:gd name="T106" fmla="*/ 298 w 426"/>
                <a:gd name="T107" fmla="*/ 85 h 426"/>
                <a:gd name="T108" fmla="*/ 311 w 426"/>
                <a:gd name="T109" fmla="*/ 115 h 426"/>
                <a:gd name="T110" fmla="*/ 341 w 426"/>
                <a:gd name="T111" fmla="*/ 128 h 426"/>
                <a:gd name="T112" fmla="*/ 371 w 426"/>
                <a:gd name="T113" fmla="*/ 115 h 426"/>
                <a:gd name="T114" fmla="*/ 384 w 426"/>
                <a:gd name="T115" fmla="*/ 85 h 426"/>
                <a:gd name="T116" fmla="*/ 371 w 426"/>
                <a:gd name="T117" fmla="*/ 55 h 426"/>
                <a:gd name="T118" fmla="*/ 341 w 426"/>
                <a:gd name="T119" fmla="*/ 4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426">
                  <a:moveTo>
                    <a:pt x="341" y="0"/>
                  </a:moveTo>
                  <a:cubicBezTo>
                    <a:pt x="365" y="0"/>
                    <a:pt x="385" y="8"/>
                    <a:pt x="401" y="25"/>
                  </a:cubicBezTo>
                  <a:cubicBezTo>
                    <a:pt x="418" y="41"/>
                    <a:pt x="426" y="61"/>
                    <a:pt x="426" y="85"/>
                  </a:cubicBezTo>
                  <a:cubicBezTo>
                    <a:pt x="426" y="109"/>
                    <a:pt x="418" y="129"/>
                    <a:pt x="401" y="145"/>
                  </a:cubicBezTo>
                  <a:cubicBezTo>
                    <a:pt x="385" y="162"/>
                    <a:pt x="365" y="170"/>
                    <a:pt x="341" y="170"/>
                  </a:cubicBezTo>
                  <a:cubicBezTo>
                    <a:pt x="328" y="170"/>
                    <a:pt x="317" y="168"/>
                    <a:pt x="305" y="163"/>
                  </a:cubicBezTo>
                  <a:cubicBezTo>
                    <a:pt x="294" y="157"/>
                    <a:pt x="285" y="150"/>
                    <a:pt x="277" y="141"/>
                  </a:cubicBezTo>
                  <a:cubicBezTo>
                    <a:pt x="168" y="195"/>
                    <a:pt x="168" y="195"/>
                    <a:pt x="168" y="195"/>
                  </a:cubicBezTo>
                  <a:cubicBezTo>
                    <a:pt x="170" y="201"/>
                    <a:pt x="170" y="207"/>
                    <a:pt x="170" y="213"/>
                  </a:cubicBezTo>
                  <a:cubicBezTo>
                    <a:pt x="170" y="219"/>
                    <a:pt x="170" y="225"/>
                    <a:pt x="168" y="231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5" y="276"/>
                    <a:pt x="294" y="269"/>
                    <a:pt x="305" y="263"/>
                  </a:cubicBezTo>
                  <a:cubicBezTo>
                    <a:pt x="317" y="258"/>
                    <a:pt x="328" y="256"/>
                    <a:pt x="341" y="256"/>
                  </a:cubicBezTo>
                  <a:cubicBezTo>
                    <a:pt x="365" y="256"/>
                    <a:pt x="385" y="264"/>
                    <a:pt x="401" y="281"/>
                  </a:cubicBezTo>
                  <a:cubicBezTo>
                    <a:pt x="418" y="297"/>
                    <a:pt x="426" y="317"/>
                    <a:pt x="426" y="341"/>
                  </a:cubicBezTo>
                  <a:cubicBezTo>
                    <a:pt x="426" y="365"/>
                    <a:pt x="418" y="385"/>
                    <a:pt x="401" y="401"/>
                  </a:cubicBezTo>
                  <a:cubicBezTo>
                    <a:pt x="385" y="418"/>
                    <a:pt x="365" y="426"/>
                    <a:pt x="341" y="426"/>
                  </a:cubicBezTo>
                  <a:cubicBezTo>
                    <a:pt x="317" y="426"/>
                    <a:pt x="297" y="418"/>
                    <a:pt x="281" y="401"/>
                  </a:cubicBezTo>
                  <a:cubicBezTo>
                    <a:pt x="264" y="385"/>
                    <a:pt x="256" y="365"/>
                    <a:pt x="256" y="341"/>
                  </a:cubicBezTo>
                  <a:cubicBezTo>
                    <a:pt x="256" y="335"/>
                    <a:pt x="256" y="329"/>
                    <a:pt x="258" y="323"/>
                  </a:cubicBezTo>
                  <a:cubicBezTo>
                    <a:pt x="149" y="269"/>
                    <a:pt x="149" y="269"/>
                    <a:pt x="149" y="269"/>
                  </a:cubicBezTo>
                  <a:cubicBezTo>
                    <a:pt x="141" y="278"/>
                    <a:pt x="132" y="285"/>
                    <a:pt x="121" y="291"/>
                  </a:cubicBezTo>
                  <a:cubicBezTo>
                    <a:pt x="109" y="296"/>
                    <a:pt x="98" y="298"/>
                    <a:pt x="85" y="298"/>
                  </a:cubicBezTo>
                  <a:cubicBezTo>
                    <a:pt x="61" y="298"/>
                    <a:pt x="41" y="290"/>
                    <a:pt x="25" y="273"/>
                  </a:cubicBezTo>
                  <a:cubicBezTo>
                    <a:pt x="8" y="257"/>
                    <a:pt x="0" y="237"/>
                    <a:pt x="0" y="213"/>
                  </a:cubicBezTo>
                  <a:cubicBezTo>
                    <a:pt x="0" y="189"/>
                    <a:pt x="8" y="169"/>
                    <a:pt x="25" y="153"/>
                  </a:cubicBezTo>
                  <a:cubicBezTo>
                    <a:pt x="41" y="136"/>
                    <a:pt x="61" y="128"/>
                    <a:pt x="85" y="128"/>
                  </a:cubicBezTo>
                  <a:cubicBezTo>
                    <a:pt x="98" y="128"/>
                    <a:pt x="109" y="130"/>
                    <a:pt x="121" y="135"/>
                  </a:cubicBezTo>
                  <a:cubicBezTo>
                    <a:pt x="132" y="141"/>
                    <a:pt x="141" y="148"/>
                    <a:pt x="149" y="157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6" y="97"/>
                    <a:pt x="256" y="91"/>
                    <a:pt x="256" y="85"/>
                  </a:cubicBezTo>
                  <a:cubicBezTo>
                    <a:pt x="256" y="61"/>
                    <a:pt x="264" y="41"/>
                    <a:pt x="281" y="25"/>
                  </a:cubicBezTo>
                  <a:cubicBezTo>
                    <a:pt x="297" y="8"/>
                    <a:pt x="317" y="0"/>
                    <a:pt x="341" y="0"/>
                  </a:cubicBezTo>
                  <a:close/>
                  <a:moveTo>
                    <a:pt x="85" y="170"/>
                  </a:moveTo>
                  <a:cubicBezTo>
                    <a:pt x="73" y="170"/>
                    <a:pt x="63" y="174"/>
                    <a:pt x="55" y="183"/>
                  </a:cubicBezTo>
                  <a:cubicBezTo>
                    <a:pt x="46" y="191"/>
                    <a:pt x="42" y="201"/>
                    <a:pt x="42" y="213"/>
                  </a:cubicBezTo>
                  <a:cubicBezTo>
                    <a:pt x="42" y="225"/>
                    <a:pt x="46" y="235"/>
                    <a:pt x="55" y="243"/>
                  </a:cubicBezTo>
                  <a:cubicBezTo>
                    <a:pt x="63" y="252"/>
                    <a:pt x="73" y="256"/>
                    <a:pt x="85" y="256"/>
                  </a:cubicBezTo>
                  <a:cubicBezTo>
                    <a:pt x="97" y="256"/>
                    <a:pt x="107" y="252"/>
                    <a:pt x="115" y="243"/>
                  </a:cubicBezTo>
                  <a:cubicBezTo>
                    <a:pt x="124" y="235"/>
                    <a:pt x="128" y="225"/>
                    <a:pt x="128" y="213"/>
                  </a:cubicBezTo>
                  <a:cubicBezTo>
                    <a:pt x="128" y="201"/>
                    <a:pt x="124" y="191"/>
                    <a:pt x="115" y="183"/>
                  </a:cubicBezTo>
                  <a:cubicBezTo>
                    <a:pt x="107" y="174"/>
                    <a:pt x="97" y="170"/>
                    <a:pt x="85" y="170"/>
                  </a:cubicBezTo>
                  <a:close/>
                  <a:moveTo>
                    <a:pt x="341" y="298"/>
                  </a:moveTo>
                  <a:cubicBezTo>
                    <a:pt x="329" y="298"/>
                    <a:pt x="319" y="302"/>
                    <a:pt x="311" y="311"/>
                  </a:cubicBezTo>
                  <a:cubicBezTo>
                    <a:pt x="302" y="319"/>
                    <a:pt x="298" y="329"/>
                    <a:pt x="298" y="341"/>
                  </a:cubicBezTo>
                  <a:cubicBezTo>
                    <a:pt x="298" y="353"/>
                    <a:pt x="302" y="363"/>
                    <a:pt x="311" y="371"/>
                  </a:cubicBezTo>
                  <a:cubicBezTo>
                    <a:pt x="319" y="380"/>
                    <a:pt x="329" y="384"/>
                    <a:pt x="341" y="384"/>
                  </a:cubicBezTo>
                  <a:cubicBezTo>
                    <a:pt x="353" y="384"/>
                    <a:pt x="363" y="380"/>
                    <a:pt x="371" y="371"/>
                  </a:cubicBezTo>
                  <a:cubicBezTo>
                    <a:pt x="380" y="363"/>
                    <a:pt x="384" y="353"/>
                    <a:pt x="384" y="341"/>
                  </a:cubicBezTo>
                  <a:cubicBezTo>
                    <a:pt x="384" y="329"/>
                    <a:pt x="380" y="319"/>
                    <a:pt x="371" y="311"/>
                  </a:cubicBezTo>
                  <a:cubicBezTo>
                    <a:pt x="363" y="302"/>
                    <a:pt x="353" y="298"/>
                    <a:pt x="341" y="298"/>
                  </a:cubicBezTo>
                  <a:close/>
                  <a:moveTo>
                    <a:pt x="341" y="42"/>
                  </a:moveTo>
                  <a:cubicBezTo>
                    <a:pt x="329" y="42"/>
                    <a:pt x="319" y="46"/>
                    <a:pt x="311" y="55"/>
                  </a:cubicBezTo>
                  <a:cubicBezTo>
                    <a:pt x="302" y="63"/>
                    <a:pt x="298" y="73"/>
                    <a:pt x="298" y="85"/>
                  </a:cubicBezTo>
                  <a:cubicBezTo>
                    <a:pt x="298" y="97"/>
                    <a:pt x="302" y="107"/>
                    <a:pt x="311" y="115"/>
                  </a:cubicBezTo>
                  <a:cubicBezTo>
                    <a:pt x="319" y="124"/>
                    <a:pt x="329" y="128"/>
                    <a:pt x="341" y="128"/>
                  </a:cubicBezTo>
                  <a:cubicBezTo>
                    <a:pt x="353" y="128"/>
                    <a:pt x="363" y="124"/>
                    <a:pt x="371" y="115"/>
                  </a:cubicBezTo>
                  <a:cubicBezTo>
                    <a:pt x="380" y="107"/>
                    <a:pt x="384" y="97"/>
                    <a:pt x="384" y="85"/>
                  </a:cubicBezTo>
                  <a:cubicBezTo>
                    <a:pt x="384" y="73"/>
                    <a:pt x="380" y="63"/>
                    <a:pt x="371" y="55"/>
                  </a:cubicBezTo>
                  <a:cubicBezTo>
                    <a:pt x="363" y="46"/>
                    <a:pt x="353" y="42"/>
                    <a:pt x="341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02593" y="5877465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3:00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70357" y="5877465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Frustrating it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Freeform 5"/>
          <p:cNvSpPr>
            <a:spLocks/>
          </p:cNvSpPr>
          <p:nvPr/>
        </p:nvSpPr>
        <p:spPr bwMode="auto">
          <a:xfrm>
            <a:off x="2852450" y="5440518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5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1 L 0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14714 0.25509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75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5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391503" y="642274"/>
            <a:ext cx="2371162" cy="748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4265" dirty="0">
                <a:cs typeface="+mn-ea"/>
                <a:sym typeface="+mn-lt"/>
              </a:rPr>
              <a:t>训练结果</a:t>
            </a:r>
            <a:endParaRPr lang="en-US" altLang="zh-CN" sz="4265" dirty="0">
              <a:cs typeface="+mn-ea"/>
              <a:sym typeface="+mn-lt"/>
            </a:endParaRPr>
          </a:p>
        </p:txBody>
      </p:sp>
      <p:sp>
        <p:nvSpPr>
          <p:cNvPr id="4" name="Rectangle 11"/>
          <p:cNvSpPr/>
          <p:nvPr/>
        </p:nvSpPr>
        <p:spPr>
          <a:xfrm>
            <a:off x="391502" y="1611177"/>
            <a:ext cx="7765527" cy="295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UniMP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训练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任意多边形 26"/>
          <p:cNvSpPr/>
          <p:nvPr/>
        </p:nvSpPr>
        <p:spPr>
          <a:xfrm rot="10800000">
            <a:off x="3983991" y="2522619"/>
            <a:ext cx="1163855" cy="1325077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solidFill>
            <a:schemeClr val="tx1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rot="10800000">
            <a:off x="1105679" y="2522619"/>
            <a:ext cx="1163855" cy="1325077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 algn="ctr">
            <a:solidFill>
              <a:schemeClr val="tx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任意多边形 28"/>
          <p:cNvSpPr/>
          <p:nvPr/>
        </p:nvSpPr>
        <p:spPr>
          <a:xfrm rot="10800000">
            <a:off x="9740615" y="2522620"/>
            <a:ext cx="1163855" cy="1325077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 algn="ctr">
            <a:solidFill>
              <a:schemeClr val="tx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任意多边形 29"/>
          <p:cNvSpPr/>
          <p:nvPr/>
        </p:nvSpPr>
        <p:spPr>
          <a:xfrm rot="10800000">
            <a:off x="6862303" y="2522619"/>
            <a:ext cx="1163855" cy="1325077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solidFill>
            <a:schemeClr val="tx1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zh-CN" altLang="en-US" b="1" kern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64" y="4126777"/>
            <a:ext cx="11269271" cy="2766379"/>
          </a:xfrm>
          <a:prstGeom prst="rect">
            <a:avLst/>
          </a:prstGeom>
          <a:effectLst>
            <a:outerShdw blurRad="368300" dist="152400" dir="16200000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41" name="任意多边形 40"/>
          <p:cNvSpPr/>
          <p:nvPr/>
        </p:nvSpPr>
        <p:spPr bwMode="auto">
          <a:xfrm>
            <a:off x="11732495" y="4355079"/>
            <a:ext cx="192306" cy="260762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42" name="任意多边形 41"/>
          <p:cNvSpPr/>
          <p:nvPr/>
        </p:nvSpPr>
        <p:spPr bwMode="auto">
          <a:xfrm flipV="1">
            <a:off x="11732495" y="6376006"/>
            <a:ext cx="192306" cy="262078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43" name="任意多边形 42"/>
          <p:cNvSpPr/>
          <p:nvPr/>
        </p:nvSpPr>
        <p:spPr bwMode="auto">
          <a:xfrm flipH="1">
            <a:off x="267203" y="4355081"/>
            <a:ext cx="202134" cy="260762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44" name="任意多边形 43"/>
          <p:cNvSpPr/>
          <p:nvPr/>
        </p:nvSpPr>
        <p:spPr bwMode="auto">
          <a:xfrm flipH="1" flipV="1">
            <a:off x="267199" y="6376003"/>
            <a:ext cx="202134" cy="262078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21111" y="2714915"/>
            <a:ext cx="104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Number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72961" y="2782669"/>
            <a:ext cx="1046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cs typeface="+mn-ea"/>
                <a:sym typeface="+mn-lt"/>
              </a:rPr>
              <a:t>次数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042799" y="2646548"/>
            <a:ext cx="1046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1000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799423" y="2606504"/>
            <a:ext cx="1046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cs typeface="+mn-ea"/>
                <a:sym typeface="+mn-lt"/>
              </a:rPr>
              <a:t>2000</a:t>
            </a:r>
            <a:endParaRPr lang="zh-CN" altLang="en-US" sz="3200" dirty="0">
              <a:cs typeface="+mn-ea"/>
              <a:sym typeface="+mn-lt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E7070EA-8EB1-4DCA-B7EE-CEC1FCE2B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696" y="4097391"/>
            <a:ext cx="11269271" cy="1950749"/>
          </a:xfrm>
          <a:prstGeom prst="rect">
            <a:avLst/>
          </a:prstGeom>
          <a:effectLst>
            <a:outerShdw blurRad="368300" dist="152400" dir="16200000" rotWithShape="0">
              <a:schemeClr val="bg1">
                <a:lumMod val="65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1 L 0 0.07963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1 L 0 -2.22222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3981 L -4.375E-6 0.07963 " pathEditMode="relative" rAng="0" ptsTypes="AA">
                                      <p:cBhvr>
                                        <p:cTn id="85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30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3981 L -4.375E-6 -3.33333E-6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 animBg="1"/>
      <p:bldP spid="28" grpId="0" animBg="1"/>
      <p:bldP spid="29" grpId="0" animBg="1"/>
      <p:bldP spid="30" grpId="0" animBg="1"/>
      <p:bldP spid="41" grpId="0" animBg="1"/>
      <p:bldP spid="42" grpId="0" animBg="1"/>
      <p:bldP spid="43" grpId="0" animBg="1"/>
      <p:bldP spid="44" grpId="0" animBg="1"/>
      <p:bldP spid="23" grpId="0"/>
      <p:bldP spid="34" grpId="0" animBg="1"/>
      <p:bldP spid="31" grpId="0"/>
      <p:bldP spid="38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47" y="6019439"/>
            <a:ext cx="7086598" cy="703441"/>
          </a:xfrm>
          <a:prstGeom prst="rect">
            <a:avLst/>
          </a:prstGeom>
        </p:spPr>
      </p:pic>
      <p:sp>
        <p:nvSpPr>
          <p:cNvPr id="5" name="MH_Other_2"/>
          <p:cNvSpPr/>
          <p:nvPr>
            <p:custDataLst>
              <p:tags r:id="rId1"/>
            </p:custDataLst>
          </p:nvPr>
        </p:nvSpPr>
        <p:spPr bwMode="auto">
          <a:xfrm>
            <a:off x="5868744" y="414456"/>
            <a:ext cx="2402654" cy="1732683"/>
          </a:xfrm>
          <a:custGeom>
            <a:avLst/>
            <a:gdLst>
              <a:gd name="connsiteX0" fmla="*/ 2381 w 733425"/>
              <a:gd name="connsiteY0" fmla="*/ 0 h 1434603"/>
              <a:gd name="connsiteX1" fmla="*/ 733425 w 733425"/>
              <a:gd name="connsiteY1" fmla="*/ 383266 h 1434603"/>
              <a:gd name="connsiteX2" fmla="*/ 733425 w 733425"/>
              <a:gd name="connsiteY2" fmla="*/ 1434603 h 1434603"/>
              <a:gd name="connsiteX3" fmla="*/ 0 w 733425"/>
              <a:gd name="connsiteY3" fmla="*/ 1235868 h 1434603"/>
              <a:gd name="connsiteX4" fmla="*/ 2381 w 733425"/>
              <a:gd name="connsiteY4" fmla="*/ 0 h 1434603"/>
              <a:gd name="connsiteX0" fmla="*/ 105 w 735912"/>
              <a:gd name="connsiteY0" fmla="*/ 0 h 1436984"/>
              <a:gd name="connsiteX1" fmla="*/ 735912 w 735912"/>
              <a:gd name="connsiteY1" fmla="*/ 385647 h 1436984"/>
              <a:gd name="connsiteX2" fmla="*/ 735912 w 735912"/>
              <a:gd name="connsiteY2" fmla="*/ 1436984 h 1436984"/>
              <a:gd name="connsiteX3" fmla="*/ 2487 w 735912"/>
              <a:gd name="connsiteY3" fmla="*/ 1238249 h 1436984"/>
              <a:gd name="connsiteX4" fmla="*/ 105 w 735912"/>
              <a:gd name="connsiteY4" fmla="*/ 0 h 143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912" h="1436984">
                <a:moveTo>
                  <a:pt x="105" y="0"/>
                </a:moveTo>
                <a:lnTo>
                  <a:pt x="735912" y="385647"/>
                </a:lnTo>
                <a:lnTo>
                  <a:pt x="735912" y="1436984"/>
                </a:lnTo>
                <a:lnTo>
                  <a:pt x="2487" y="1238249"/>
                </a:lnTo>
                <a:cubicBezTo>
                  <a:pt x="3281" y="826293"/>
                  <a:pt x="-689" y="411956"/>
                  <a:pt x="1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4"/>
          <p:cNvSpPr/>
          <p:nvPr>
            <p:custDataLst>
              <p:tags r:id="rId2"/>
            </p:custDataLst>
          </p:nvPr>
        </p:nvSpPr>
        <p:spPr bwMode="auto">
          <a:xfrm>
            <a:off x="5868744" y="3398523"/>
            <a:ext cx="2398803" cy="1493959"/>
          </a:xfrm>
          <a:custGeom>
            <a:avLst/>
            <a:gdLst>
              <a:gd name="connsiteX0" fmla="*/ 0 w 733425"/>
              <a:gd name="connsiteY0" fmla="*/ 0 h 1240631"/>
              <a:gd name="connsiteX1" fmla="*/ 733425 w 733425"/>
              <a:gd name="connsiteY1" fmla="*/ 2381 h 1240631"/>
              <a:gd name="connsiteX2" fmla="*/ 733425 w 733425"/>
              <a:gd name="connsiteY2" fmla="*/ 1047750 h 1240631"/>
              <a:gd name="connsiteX3" fmla="*/ 0 w 733425"/>
              <a:gd name="connsiteY3" fmla="*/ 1240631 h 1240631"/>
              <a:gd name="connsiteX4" fmla="*/ 0 w 733425"/>
              <a:gd name="connsiteY4" fmla="*/ 0 h 124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1240631">
                <a:moveTo>
                  <a:pt x="0" y="0"/>
                </a:moveTo>
                <a:lnTo>
                  <a:pt x="733425" y="2381"/>
                </a:lnTo>
                <a:lnTo>
                  <a:pt x="733425" y="1047750"/>
                </a:lnTo>
                <a:lnTo>
                  <a:pt x="0" y="124063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3"/>
            </p:custDataLst>
          </p:nvPr>
        </p:nvSpPr>
        <p:spPr bwMode="auto">
          <a:xfrm flipH="1">
            <a:off x="3485341" y="1896864"/>
            <a:ext cx="2398803" cy="1505508"/>
          </a:xfrm>
          <a:custGeom>
            <a:avLst/>
            <a:gdLst>
              <a:gd name="connsiteX0" fmla="*/ 0 w 733425"/>
              <a:gd name="connsiteY0" fmla="*/ 0 h 1250156"/>
              <a:gd name="connsiteX1" fmla="*/ 733425 w 733425"/>
              <a:gd name="connsiteY1" fmla="*/ 195262 h 1250156"/>
              <a:gd name="connsiteX2" fmla="*/ 733425 w 733425"/>
              <a:gd name="connsiteY2" fmla="*/ 1250156 h 1250156"/>
              <a:gd name="connsiteX3" fmla="*/ 0 w 733425"/>
              <a:gd name="connsiteY3" fmla="*/ 1245393 h 1250156"/>
              <a:gd name="connsiteX4" fmla="*/ 0 w 733425"/>
              <a:gd name="connsiteY4" fmla="*/ 0 h 125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1250156">
                <a:moveTo>
                  <a:pt x="0" y="0"/>
                </a:moveTo>
                <a:lnTo>
                  <a:pt x="733425" y="195262"/>
                </a:lnTo>
                <a:lnTo>
                  <a:pt x="733425" y="1250156"/>
                </a:lnTo>
                <a:lnTo>
                  <a:pt x="0" y="12453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4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Other_9"/>
          <p:cNvSpPr/>
          <p:nvPr>
            <p:custDataLst>
              <p:tags r:id="rId4"/>
            </p:custDataLst>
          </p:nvPr>
        </p:nvSpPr>
        <p:spPr bwMode="auto">
          <a:xfrm flipH="1">
            <a:off x="3485341" y="4653756"/>
            <a:ext cx="2418055" cy="1732683"/>
          </a:xfrm>
          <a:custGeom>
            <a:avLst/>
            <a:gdLst>
              <a:gd name="connsiteX0" fmla="*/ 731044 w 731044"/>
              <a:gd name="connsiteY0" fmla="*/ 0 h 1438275"/>
              <a:gd name="connsiteX1" fmla="*/ 731044 w 731044"/>
              <a:gd name="connsiteY1" fmla="*/ 1057275 h 1438275"/>
              <a:gd name="connsiteX2" fmla="*/ 0 w 731044"/>
              <a:gd name="connsiteY2" fmla="*/ 1438275 h 1438275"/>
              <a:gd name="connsiteX3" fmla="*/ 0 w 731044"/>
              <a:gd name="connsiteY3" fmla="*/ 197644 h 1438275"/>
              <a:gd name="connsiteX4" fmla="*/ 731044 w 731044"/>
              <a:gd name="connsiteY4" fmla="*/ 0 h 1438275"/>
              <a:gd name="connsiteX0" fmla="*/ 738761 w 738761"/>
              <a:gd name="connsiteY0" fmla="*/ 0 h 1438275"/>
              <a:gd name="connsiteX1" fmla="*/ 738761 w 738761"/>
              <a:gd name="connsiteY1" fmla="*/ 1057275 h 1438275"/>
              <a:gd name="connsiteX2" fmla="*/ 7717 w 738761"/>
              <a:gd name="connsiteY2" fmla="*/ 1438275 h 1438275"/>
              <a:gd name="connsiteX3" fmla="*/ 0 w 738761"/>
              <a:gd name="connsiteY3" fmla="*/ 189928 h 1438275"/>
              <a:gd name="connsiteX4" fmla="*/ 738761 w 738761"/>
              <a:gd name="connsiteY4" fmla="*/ 0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761" h="1438275">
                <a:moveTo>
                  <a:pt x="738761" y="0"/>
                </a:moveTo>
                <a:lnTo>
                  <a:pt x="738761" y="1057275"/>
                </a:lnTo>
                <a:lnTo>
                  <a:pt x="7717" y="1438275"/>
                </a:lnTo>
                <a:cubicBezTo>
                  <a:pt x="5145" y="1022159"/>
                  <a:pt x="2572" y="606044"/>
                  <a:pt x="0" y="189928"/>
                </a:cubicBezTo>
                <a:lnTo>
                  <a:pt x="73876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400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0" r="14540"/>
          <a:stretch/>
        </p:blipFill>
        <p:spPr>
          <a:xfrm>
            <a:off x="5848035" y="1644576"/>
            <a:ext cx="3119613" cy="1811053"/>
          </a:xfrm>
          <a:custGeom>
            <a:avLst/>
            <a:gdLst>
              <a:gd name="connsiteX0" fmla="*/ 0 w 2398803"/>
              <a:gd name="connsiteY0" fmla="*/ 0 h 1505508"/>
              <a:gd name="connsiteX1" fmla="*/ 2398803 w 2398803"/>
              <a:gd name="connsiteY1" fmla="*/ 235146 h 1505508"/>
              <a:gd name="connsiteX2" fmla="*/ 2398803 w 2398803"/>
              <a:gd name="connsiteY2" fmla="*/ 1505508 h 1505508"/>
              <a:gd name="connsiteX3" fmla="*/ 0 w 2398803"/>
              <a:gd name="connsiteY3" fmla="*/ 1499772 h 15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803" h="1505508">
                <a:moveTo>
                  <a:pt x="0" y="0"/>
                </a:moveTo>
                <a:lnTo>
                  <a:pt x="2398803" y="235146"/>
                </a:lnTo>
                <a:lnTo>
                  <a:pt x="2398803" y="1505508"/>
                </a:lnTo>
                <a:lnTo>
                  <a:pt x="0" y="1499772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9" r="16009"/>
          <a:stretch/>
        </p:blipFill>
        <p:spPr>
          <a:xfrm>
            <a:off x="2764531" y="-101184"/>
            <a:ext cx="3119613" cy="2248324"/>
          </a:xfrm>
          <a:custGeom>
            <a:avLst/>
            <a:gdLst>
              <a:gd name="connsiteX0" fmla="*/ 2398054 w 2398803"/>
              <a:gd name="connsiteY0" fmla="*/ 0 h 1728832"/>
              <a:gd name="connsiteX1" fmla="*/ 2398054 w 2398803"/>
              <a:gd name="connsiteY1" fmla="*/ 1489338 h 1728832"/>
              <a:gd name="connsiteX2" fmla="*/ 0 w 2398803"/>
              <a:gd name="connsiteY2" fmla="*/ 1728832 h 1728832"/>
              <a:gd name="connsiteX3" fmla="*/ 0 w 2398803"/>
              <a:gd name="connsiteY3" fmla="*/ 461872 h 172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803" h="1728832">
                <a:moveTo>
                  <a:pt x="2398054" y="0"/>
                </a:moveTo>
                <a:cubicBezTo>
                  <a:pt x="2400650" y="496446"/>
                  <a:pt x="2395458" y="992892"/>
                  <a:pt x="2398054" y="1489338"/>
                </a:cubicBezTo>
                <a:lnTo>
                  <a:pt x="0" y="1728832"/>
                </a:lnTo>
                <a:lnTo>
                  <a:pt x="0" y="461872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0" r="13660"/>
          <a:stretch/>
        </p:blipFill>
        <p:spPr>
          <a:xfrm>
            <a:off x="2606433" y="3144550"/>
            <a:ext cx="3262310" cy="2031746"/>
          </a:xfrm>
          <a:custGeom>
            <a:avLst/>
            <a:gdLst>
              <a:gd name="connsiteX0" fmla="*/ 2398803 w 2398803"/>
              <a:gd name="connsiteY0" fmla="*/ 0 h 1493959"/>
              <a:gd name="connsiteX1" fmla="*/ 2398803 w 2398803"/>
              <a:gd name="connsiteY1" fmla="*/ 1493959 h 1493959"/>
              <a:gd name="connsiteX2" fmla="*/ 0 w 2398803"/>
              <a:gd name="connsiteY2" fmla="*/ 1261693 h 1493959"/>
              <a:gd name="connsiteX3" fmla="*/ 0 w 2398803"/>
              <a:gd name="connsiteY3" fmla="*/ 2867 h 14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803" h="1493959">
                <a:moveTo>
                  <a:pt x="2398803" y="0"/>
                </a:moveTo>
                <a:lnTo>
                  <a:pt x="2398803" y="1493959"/>
                </a:lnTo>
                <a:lnTo>
                  <a:pt x="0" y="1261693"/>
                </a:lnTo>
                <a:lnTo>
                  <a:pt x="0" y="2867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r="4341"/>
          <a:stretch/>
        </p:blipFill>
        <p:spPr>
          <a:xfrm>
            <a:off x="5848035" y="4525479"/>
            <a:ext cx="3406501" cy="2144776"/>
          </a:xfrm>
          <a:custGeom>
            <a:avLst/>
            <a:gdLst>
              <a:gd name="connsiteX0" fmla="*/ 2418055 w 2418055"/>
              <a:gd name="connsiteY0" fmla="*/ 0 h 1732683"/>
              <a:gd name="connsiteX1" fmla="*/ 2418055 w 2418055"/>
              <a:gd name="connsiteY1" fmla="*/ 1273694 h 1732683"/>
              <a:gd name="connsiteX2" fmla="*/ 25259 w 2418055"/>
              <a:gd name="connsiteY2" fmla="*/ 1732683 h 1732683"/>
              <a:gd name="connsiteX3" fmla="*/ 0 w 2418055"/>
              <a:gd name="connsiteY3" fmla="*/ 238102 h 173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055" h="1732683">
                <a:moveTo>
                  <a:pt x="2418055" y="0"/>
                </a:moveTo>
                <a:lnTo>
                  <a:pt x="2418055" y="1273694"/>
                </a:lnTo>
                <a:lnTo>
                  <a:pt x="25259" y="1732683"/>
                </a:lnTo>
                <a:cubicBezTo>
                  <a:pt x="16840" y="1234490"/>
                  <a:pt x="8419" y="736295"/>
                  <a:pt x="0" y="2381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7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8333E-6 0.03889 L -2.08333E-6 -0.07778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0.03843 L -2.08333E-6 7.40741E-7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0.03889 L -4.79167E-6 -0.07778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30000" decel="3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9167E-6 0.03842 L -4.79167E-6 1.85185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47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5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4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61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4" presetClass="path" presetSubtype="0" accel="30000" decel="3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10" grpId="0" animBg="1"/>
      <p:bldP spid="10" grpId="1" animBg="1"/>
      <p:bldP spid="10" grpId="2" animBg="1"/>
      <p:bldP spid="12" grpId="0" animBg="1"/>
      <p:bldP spid="12" grpId="1" animBg="1"/>
      <p:bldP spid="12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7504" y="3205814"/>
            <a:ext cx="13487008" cy="1706654"/>
          </a:xfrm>
        </p:spPr>
      </p:pic>
      <p:sp>
        <p:nvSpPr>
          <p:cNvPr id="4" name="Rectangle 44"/>
          <p:cNvSpPr/>
          <p:nvPr/>
        </p:nvSpPr>
        <p:spPr>
          <a:xfrm>
            <a:off x="0" y="-83036"/>
            <a:ext cx="12192000" cy="3039498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8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4887" y="1274572"/>
            <a:ext cx="7462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cs typeface="+mn-ea"/>
                <a:sym typeface="+mn-lt"/>
              </a:rPr>
              <a:t>New Achievements</a:t>
            </a:r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Rectangle 29"/>
          <p:cNvSpPr/>
          <p:nvPr/>
        </p:nvSpPr>
        <p:spPr>
          <a:xfrm>
            <a:off x="5317453" y="-893688"/>
            <a:ext cx="1553898" cy="1553898"/>
          </a:xfrm>
          <a:prstGeom prst="rect">
            <a:avLst/>
          </a:prstGeom>
          <a:noFill/>
          <a:ln w="1905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7" name="Straight Connector 30"/>
          <p:cNvCxnSpPr/>
          <p:nvPr/>
        </p:nvCxnSpPr>
        <p:spPr>
          <a:xfrm>
            <a:off x="5380373" y="2351976"/>
            <a:ext cx="1431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7"/>
          <p:cNvCxnSpPr/>
          <p:nvPr/>
        </p:nvCxnSpPr>
        <p:spPr>
          <a:xfrm>
            <a:off x="788204" y="2284322"/>
            <a:ext cx="38559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8"/>
          <p:cNvSpPr txBox="1"/>
          <p:nvPr/>
        </p:nvSpPr>
        <p:spPr>
          <a:xfrm>
            <a:off x="677333" y="2351976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Break slide</a:t>
            </a:r>
          </a:p>
        </p:txBody>
      </p:sp>
      <p:cxnSp>
        <p:nvCxnSpPr>
          <p:cNvPr id="10" name="Straight Connector 39"/>
          <p:cNvCxnSpPr/>
          <p:nvPr/>
        </p:nvCxnSpPr>
        <p:spPr>
          <a:xfrm>
            <a:off x="11100604" y="2284322"/>
            <a:ext cx="38559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0651108" y="2351976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Break slide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D7E85508-15FF-4FFB-A7F6-A09D9EBDD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18163" y="4651681"/>
            <a:ext cx="13457667" cy="2329568"/>
          </a:xfrm>
          <a:prstGeom prst="rect">
            <a:avLst/>
          </a:prstGeom>
          <a:effectLst>
            <a:outerShdw blurRad="368300" dist="152400" dir="16200000" rotWithShape="0">
              <a:schemeClr val="bg1">
                <a:lumMod val="6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656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3 L 0 -4.0740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3981 L -4.375E-6 0.0796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3000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3981 L -4.375E-6 -1.85185E-6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0231" r="256" b="8548"/>
          <a:stretch/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5669" y="2520875"/>
            <a:ext cx="1265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en-US" altLang="zh-CN" sz="8000" dirty="0">
                <a:latin typeface="+mn-lt"/>
                <a:cs typeface="+mn-ea"/>
                <a:sym typeface="+mn-lt"/>
              </a:rPr>
              <a:t>04</a:t>
            </a:r>
            <a:endParaRPr lang="zh-CN" altLang="en-US" sz="80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72955" y="3674224"/>
            <a:ext cx="351273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模型对比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39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-3.7037E-7 L 0.05455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-3.7037E-7 L 4.37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0C61EC4-DC19-4266-B3CD-8F70B99FA733}"/>
              </a:ext>
            </a:extLst>
          </p:cNvPr>
          <p:cNvSpPr txBox="1"/>
          <p:nvPr/>
        </p:nvSpPr>
        <p:spPr>
          <a:xfrm>
            <a:off x="140246" y="483379"/>
            <a:ext cx="1803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 err="1"/>
              <a:t>ResGCN</a:t>
            </a:r>
            <a:endParaRPr lang="en-US" altLang="zh-CN" sz="3600" dirty="0"/>
          </a:p>
          <a:p>
            <a:pPr algn="r"/>
            <a:r>
              <a:rPr lang="en-US" altLang="zh-CN" sz="3600" dirty="0"/>
              <a:t>&amp;GCN</a:t>
            </a:r>
            <a:endParaRPr lang="zh-CN" altLang="en-US" sz="3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F1BF69-C436-4FF5-AC31-486F6AAD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72" y="483379"/>
            <a:ext cx="4700971" cy="2737367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2B371EE-CBCB-4FCB-AFA3-41290B6F0EF6}"/>
              </a:ext>
            </a:extLst>
          </p:cNvPr>
          <p:cNvSpPr/>
          <p:nvPr/>
        </p:nvSpPr>
        <p:spPr>
          <a:xfrm>
            <a:off x="-1589109" y="-1636601"/>
            <a:ext cx="3695307" cy="3695307"/>
          </a:xfrm>
          <a:prstGeom prst="rect">
            <a:avLst/>
          </a:prstGeom>
          <a:noFill/>
          <a:ln w="1206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572A9-0060-44E8-92FF-8A2B4F0A8723}"/>
              </a:ext>
            </a:extLst>
          </p:cNvPr>
          <p:cNvSpPr txBox="1"/>
          <p:nvPr/>
        </p:nvSpPr>
        <p:spPr>
          <a:xfrm>
            <a:off x="5346997" y="3267923"/>
            <a:ext cx="18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ResGCN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C92198-B553-40B8-B97D-2FB33775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51" y="3684432"/>
            <a:ext cx="7193903" cy="1364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01082A-F3A2-493D-91D9-D97B93CF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68" y="5467928"/>
            <a:ext cx="10204064" cy="9906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103181F-9259-4180-BA7C-1F1539B8A843}"/>
              </a:ext>
            </a:extLst>
          </p:cNvPr>
          <p:cNvSpPr txBox="1"/>
          <p:nvPr/>
        </p:nvSpPr>
        <p:spPr>
          <a:xfrm>
            <a:off x="5346997" y="5078643"/>
            <a:ext cx="18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GCN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6C86B9-8CA8-49E6-82AE-D5374B3E6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171" y="289390"/>
            <a:ext cx="5245829" cy="30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0" grpId="1" animBg="1"/>
      <p:bldP spid="10" grpId="2" animBg="1"/>
      <p:bldP spid="6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6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96502" y="5159996"/>
            <a:ext cx="8069262" cy="1082843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" name="图片占位符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420824" y="969081"/>
            <a:ext cx="8069262" cy="4732337"/>
          </a:xfrm>
          <a:custGeom>
            <a:avLst/>
            <a:gdLst>
              <a:gd name="connsiteX0" fmla="*/ 0 w 8069943"/>
              <a:gd name="connsiteY0" fmla="*/ 0 h 4733579"/>
              <a:gd name="connsiteX1" fmla="*/ 8069943 w 8069943"/>
              <a:gd name="connsiteY1" fmla="*/ 0 h 4733579"/>
              <a:gd name="connsiteX2" fmla="*/ 8069943 w 8069943"/>
              <a:gd name="connsiteY2" fmla="*/ 4733579 h 4733579"/>
              <a:gd name="connsiteX3" fmla="*/ 0 w 8069943"/>
              <a:gd name="connsiteY3" fmla="*/ 4733579 h 47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9943" h="4733579">
                <a:moveTo>
                  <a:pt x="0" y="0"/>
                </a:moveTo>
                <a:lnTo>
                  <a:pt x="8069943" y="0"/>
                </a:lnTo>
                <a:lnTo>
                  <a:pt x="8069943" y="4733579"/>
                </a:lnTo>
                <a:lnTo>
                  <a:pt x="0" y="4733579"/>
                </a:lnTo>
                <a:close/>
              </a:path>
            </a:pathLst>
          </a:custGeom>
        </p:spPr>
      </p:pic>
      <p:cxnSp>
        <p:nvCxnSpPr>
          <p:cNvPr id="5" name="直接连接符 4"/>
          <p:cNvCxnSpPr/>
          <p:nvPr/>
        </p:nvCxnSpPr>
        <p:spPr>
          <a:xfrm>
            <a:off x="5010612" y="1622785"/>
            <a:ext cx="435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5099197" y="1262824"/>
            <a:ext cx="258256" cy="258256"/>
            <a:chOff x="7037138" y="647218"/>
            <a:chExt cx="234778" cy="234778"/>
          </a:xfrm>
        </p:grpSpPr>
        <p:sp>
          <p:nvSpPr>
            <p:cNvPr id="6" name="椭圆 5"/>
            <p:cNvSpPr/>
            <p:nvPr/>
          </p:nvSpPr>
          <p:spPr>
            <a:xfrm>
              <a:off x="7037138" y="647218"/>
              <a:ext cx="234778" cy="234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7074994" y="685074"/>
              <a:ext cx="159065" cy="159065"/>
            </a:xfrm>
            <a:prstGeom prst="mathPlus">
              <a:avLst>
                <a:gd name="adj1" fmla="val 175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46039" y="1136976"/>
            <a:ext cx="2152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3" name="line01"/>
          <p:cNvCxnSpPr/>
          <p:nvPr/>
        </p:nvCxnSpPr>
        <p:spPr>
          <a:xfrm>
            <a:off x="5325731" y="2610142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540277" y="2216473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cs typeface="+mn-ea"/>
                <a:sym typeface="+mn-lt"/>
              </a:rPr>
              <a:t>PART ONE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7" name="line01"/>
          <p:cNvCxnSpPr/>
          <p:nvPr/>
        </p:nvCxnSpPr>
        <p:spPr>
          <a:xfrm>
            <a:off x="5325731" y="3299740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05075" y="2930408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cs typeface="+mn-ea"/>
                <a:sym typeface="+mn-lt"/>
              </a:rPr>
              <a:t>PART TWO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1" name="line01"/>
          <p:cNvCxnSpPr/>
          <p:nvPr/>
        </p:nvCxnSpPr>
        <p:spPr>
          <a:xfrm>
            <a:off x="5357855" y="3925204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505075" y="3555872"/>
            <a:ext cx="152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cs typeface="+mn-ea"/>
                <a:sym typeface="+mn-lt"/>
              </a:rPr>
              <a:t>PART THREE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9" name="line01"/>
          <p:cNvCxnSpPr/>
          <p:nvPr/>
        </p:nvCxnSpPr>
        <p:spPr>
          <a:xfrm>
            <a:off x="5375160" y="4632375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632751" y="426304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cs typeface="+mn-ea"/>
                <a:sym typeface="+mn-lt"/>
              </a:rPr>
              <a:t>PART FOUR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336547" y="2336124"/>
            <a:ext cx="3860800" cy="42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竞赛内容</a:t>
            </a:r>
          </a:p>
        </p:txBody>
      </p:sp>
      <p:sp>
        <p:nvSpPr>
          <p:cNvPr id="32" name="矩形 31"/>
          <p:cNvSpPr/>
          <p:nvPr/>
        </p:nvSpPr>
        <p:spPr>
          <a:xfrm>
            <a:off x="7336547" y="3005365"/>
            <a:ext cx="3860800" cy="42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图神经网络</a:t>
            </a:r>
          </a:p>
        </p:txBody>
      </p:sp>
      <p:sp>
        <p:nvSpPr>
          <p:cNvPr id="33" name="矩形 32"/>
          <p:cNvSpPr/>
          <p:nvPr/>
        </p:nvSpPr>
        <p:spPr>
          <a:xfrm>
            <a:off x="7368671" y="3634901"/>
            <a:ext cx="3860800" cy="42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算法实现</a:t>
            </a:r>
          </a:p>
        </p:txBody>
      </p:sp>
      <p:cxnSp>
        <p:nvCxnSpPr>
          <p:cNvPr id="36" name="Straight Connector 25"/>
          <p:cNvCxnSpPr/>
          <p:nvPr/>
        </p:nvCxnSpPr>
        <p:spPr>
          <a:xfrm flipH="1">
            <a:off x="11719373" y="5344662"/>
            <a:ext cx="945254" cy="945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6"/>
          <p:cNvCxnSpPr/>
          <p:nvPr/>
        </p:nvCxnSpPr>
        <p:spPr>
          <a:xfrm flipH="1">
            <a:off x="10211614" y="4700681"/>
            <a:ext cx="2233215" cy="2233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FA22FF-4F2B-43A0-AD59-B55B3392D847}"/>
              </a:ext>
            </a:extLst>
          </p:cNvPr>
          <p:cNvSpPr/>
          <p:nvPr/>
        </p:nvSpPr>
        <p:spPr>
          <a:xfrm>
            <a:off x="7381798" y="4327116"/>
            <a:ext cx="3860800" cy="42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模型对比</a:t>
            </a:r>
          </a:p>
        </p:txBody>
      </p:sp>
      <p:cxnSp>
        <p:nvCxnSpPr>
          <p:cNvPr id="25" name="line01">
            <a:extLst>
              <a:ext uri="{FF2B5EF4-FFF2-40B4-BE49-F238E27FC236}">
                <a16:creationId xmlns:a16="http://schemas.microsoft.com/office/drawing/2014/main" id="{8A6C8C02-76A0-4D50-9335-6579DF03F62B}"/>
              </a:ext>
            </a:extLst>
          </p:cNvPr>
          <p:cNvCxnSpPr/>
          <p:nvPr/>
        </p:nvCxnSpPr>
        <p:spPr>
          <a:xfrm>
            <a:off x="5375160" y="5367548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37AE4C2-F1F6-4408-A40B-79409B840897}"/>
              </a:ext>
            </a:extLst>
          </p:cNvPr>
          <p:cNvSpPr txBox="1"/>
          <p:nvPr/>
        </p:nvSpPr>
        <p:spPr>
          <a:xfrm>
            <a:off x="5632751" y="500170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cs typeface="+mn-ea"/>
                <a:sym typeface="+mn-lt"/>
              </a:rPr>
              <a:t>PART FIVE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F5DEDD3-225B-4EBA-9E91-2B99832404D1}"/>
              </a:ext>
            </a:extLst>
          </p:cNvPr>
          <p:cNvSpPr/>
          <p:nvPr/>
        </p:nvSpPr>
        <p:spPr>
          <a:xfrm>
            <a:off x="7368671" y="5001707"/>
            <a:ext cx="3860800" cy="424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提升方法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 L -4.16667E-7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0.02662 L 3.95833E-6 -0.07778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2569 L 3.95833E-6 2.22222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3 -3.7037E-6 L 0.05456 -3.7037E-6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799 -3.7037E-6 L -3.125E-6 -3.7037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4 -2.96296E-6 L 0.05455 -2.96296E-6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8 -2.96296E-6 L 4.58333E-6 -2.96296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0 L 0.05456 0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0 L 1.04167E-6 0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1.85185E-6 L 0.09153 -0.16273 " pathEditMode="relative" rAng="0" ptsTypes="AA">
                                      <p:cBhvr>
                                        <p:cTn id="87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85185E-6 L -0.09674 0.16296 " pathEditMode="relative" rAng="0" ptsTypes="AA">
                                      <p:cBhvr>
                                        <p:cTn id="92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100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28 1.11111E-6 L 4.58333E-6 1.11111E-6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30" grpId="0"/>
      <p:bldP spid="31" grpId="0"/>
      <p:bldP spid="32" grpId="0"/>
      <p:bldP spid="33" grpId="0"/>
      <p:bldP spid="11" grpId="0" animBg="1"/>
      <p:bldP spid="23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934805" y="19431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Although Connie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53564" y="4358969"/>
            <a:ext cx="1411496" cy="500037"/>
            <a:chOff x="7660659" y="4816169"/>
            <a:chExt cx="1411496" cy="500037"/>
          </a:xfrm>
        </p:grpSpPr>
        <p:sp>
          <p:nvSpPr>
            <p:cNvPr id="18" name="圆角矩形 17"/>
            <p:cNvSpPr/>
            <p:nvPr/>
          </p:nvSpPr>
          <p:spPr>
            <a:xfrm>
              <a:off x="7660659" y="4816169"/>
              <a:ext cx="1411496" cy="50003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加号 18"/>
            <p:cNvSpPr/>
            <p:nvPr/>
          </p:nvSpPr>
          <p:spPr>
            <a:xfrm>
              <a:off x="7859142" y="4894396"/>
              <a:ext cx="343582" cy="343582"/>
            </a:xfrm>
            <a:prstGeom prst="mathPlus">
              <a:avLst>
                <a:gd name="adj1" fmla="val 46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48978" y="488152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Cast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H="1">
            <a:off x="6368016" y="2451225"/>
            <a:ext cx="228445" cy="131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478224" y="2336118"/>
            <a:ext cx="486836" cy="281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800000" flipH="1">
            <a:off x="684894" y="6466777"/>
            <a:ext cx="228445" cy="131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1800000" flipH="1">
            <a:off x="783285" y="6476800"/>
            <a:ext cx="486836" cy="28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187009" y="41787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MOVIES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20665" y="41787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BEHIND THE SCENESS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568210" y="5413004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F6781226-B3F0-403E-9832-97760C96BE72}"/>
              </a:ext>
            </a:extLst>
          </p:cNvPr>
          <p:cNvSpPr txBox="1"/>
          <p:nvPr/>
        </p:nvSpPr>
        <p:spPr>
          <a:xfrm>
            <a:off x="30441" y="464038"/>
            <a:ext cx="1720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 err="1"/>
              <a:t>Res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GAT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&amp;GAT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0328E4F3-EA1A-43A1-8908-310B13F39B31}"/>
              </a:ext>
            </a:extLst>
          </p:cNvPr>
          <p:cNvSpPr/>
          <p:nvPr/>
        </p:nvSpPr>
        <p:spPr>
          <a:xfrm>
            <a:off x="-1589109" y="-1636601"/>
            <a:ext cx="3695307" cy="3695307"/>
          </a:xfrm>
          <a:prstGeom prst="rect">
            <a:avLst/>
          </a:prstGeom>
          <a:noFill/>
          <a:ln w="1206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0183E1-EFD9-4C8D-BF00-BDD21F56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65" y="3998839"/>
            <a:ext cx="8163599" cy="9846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D80C0B-27AF-4662-91B4-87B7825CE443}"/>
              </a:ext>
            </a:extLst>
          </p:cNvPr>
          <p:cNvSpPr txBox="1"/>
          <p:nvPr/>
        </p:nvSpPr>
        <p:spPr>
          <a:xfrm>
            <a:off x="6114763" y="3582516"/>
            <a:ext cx="18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ResGAT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1D5CDA0-D9F2-447F-AB72-8F3238DDB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4" y="130887"/>
            <a:ext cx="3690998" cy="31436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D8B858-E8A7-4888-B8BB-581318D5A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23" y="211052"/>
            <a:ext cx="3548614" cy="314368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13B6090-5E7B-494C-80EC-A2EEFBAF1402}"/>
              </a:ext>
            </a:extLst>
          </p:cNvPr>
          <p:cNvSpPr txBox="1"/>
          <p:nvPr/>
        </p:nvSpPr>
        <p:spPr>
          <a:xfrm>
            <a:off x="6141883" y="5009098"/>
            <a:ext cx="18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5B613F-0194-441B-ADA3-08EDE5E984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82" y="5279071"/>
            <a:ext cx="9708682" cy="10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112E-17 L -0.02917 0.00069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31" grpId="0"/>
      <p:bldP spid="32" grpId="0" animBg="1"/>
      <p:bldP spid="26" grpId="0"/>
      <p:bldP spid="26" grpId="1"/>
      <p:bldP spid="33" grpId="0" animBg="1"/>
      <p:bldP spid="33" grpId="1" animBg="1"/>
      <p:bldP spid="33" grpId="2" animBg="1"/>
      <p:bldP spid="11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436317" y="-6866762"/>
            <a:ext cx="10770868" cy="10770868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 rot="18900000">
            <a:off x="6391008" y="-4112087"/>
            <a:ext cx="7371703" cy="11194068"/>
          </a:xfrm>
          <a:custGeom>
            <a:avLst/>
            <a:gdLst>
              <a:gd name="connsiteX0" fmla="*/ 7272958 w 7371703"/>
              <a:gd name="connsiteY0" fmla="*/ 7797634 h 11194068"/>
              <a:gd name="connsiteX1" fmla="*/ 3885472 w 7371703"/>
              <a:gd name="connsiteY1" fmla="*/ 7797635 h 11194068"/>
              <a:gd name="connsiteX2" fmla="*/ 3885472 w 7371703"/>
              <a:gd name="connsiteY2" fmla="*/ 11185120 h 11194068"/>
              <a:gd name="connsiteX3" fmla="*/ 7272958 w 7371703"/>
              <a:gd name="connsiteY3" fmla="*/ 11185121 h 11194068"/>
              <a:gd name="connsiteX4" fmla="*/ 7272955 w 7371703"/>
              <a:gd name="connsiteY4" fmla="*/ 3908298 h 11194068"/>
              <a:gd name="connsiteX5" fmla="*/ 3885469 w 7371703"/>
              <a:gd name="connsiteY5" fmla="*/ 3908299 h 11194068"/>
              <a:gd name="connsiteX6" fmla="*/ 3885469 w 7371703"/>
              <a:gd name="connsiteY6" fmla="*/ 7295784 h 11194068"/>
              <a:gd name="connsiteX7" fmla="*/ 7272955 w 7371703"/>
              <a:gd name="connsiteY7" fmla="*/ 7295785 h 11194068"/>
              <a:gd name="connsiteX8" fmla="*/ 7371703 w 7371703"/>
              <a:gd name="connsiteY8" fmla="*/ 0 h 11194068"/>
              <a:gd name="connsiteX9" fmla="*/ 7371702 w 7371703"/>
              <a:gd name="connsiteY9" fmla="*/ 11194068 h 11194068"/>
              <a:gd name="connsiteX10" fmla="*/ 0 w 7371703"/>
              <a:gd name="connsiteY10" fmla="*/ 11194068 h 11194068"/>
              <a:gd name="connsiteX11" fmla="*/ 0 w 7371703"/>
              <a:gd name="connsiteY11" fmla="*/ 11185121 h 11194068"/>
              <a:gd name="connsiteX12" fmla="*/ 3383623 w 7371703"/>
              <a:gd name="connsiteY12" fmla="*/ 11185121 h 11194068"/>
              <a:gd name="connsiteX13" fmla="*/ 3383624 w 7371703"/>
              <a:gd name="connsiteY13" fmla="*/ 7797635 h 11194068"/>
              <a:gd name="connsiteX14" fmla="*/ 0 w 7371703"/>
              <a:gd name="connsiteY14" fmla="*/ 7797635 h 11194068"/>
              <a:gd name="connsiteX15" fmla="*/ 0 w 7371703"/>
              <a:gd name="connsiteY15" fmla="*/ 7295785 h 11194068"/>
              <a:gd name="connsiteX16" fmla="*/ 3383620 w 7371703"/>
              <a:gd name="connsiteY16" fmla="*/ 7295785 h 11194068"/>
              <a:gd name="connsiteX17" fmla="*/ 3383621 w 7371703"/>
              <a:gd name="connsiteY17" fmla="*/ 3908299 h 11194068"/>
              <a:gd name="connsiteX18" fmla="*/ 0 w 7371703"/>
              <a:gd name="connsiteY18" fmla="*/ 3908299 h 11194068"/>
              <a:gd name="connsiteX19" fmla="*/ 0 w 7371703"/>
              <a:gd name="connsiteY19" fmla="*/ 3406449 h 11194068"/>
              <a:gd name="connsiteX20" fmla="*/ 3383621 w 7371703"/>
              <a:gd name="connsiteY20" fmla="*/ 3406451 h 11194068"/>
              <a:gd name="connsiteX21" fmla="*/ 3383621 w 7371703"/>
              <a:gd name="connsiteY21" fmla="*/ 18964 h 11194068"/>
              <a:gd name="connsiteX22" fmla="*/ 0 w 7371703"/>
              <a:gd name="connsiteY22" fmla="*/ 18965 h 11194068"/>
              <a:gd name="connsiteX23" fmla="*/ 0 w 7371703"/>
              <a:gd name="connsiteY23" fmla="*/ 1 h 1119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71703" h="11194068">
                <a:moveTo>
                  <a:pt x="7272958" y="7797634"/>
                </a:moveTo>
                <a:lnTo>
                  <a:pt x="3885472" y="7797635"/>
                </a:lnTo>
                <a:lnTo>
                  <a:pt x="3885472" y="11185120"/>
                </a:lnTo>
                <a:lnTo>
                  <a:pt x="7272958" y="11185121"/>
                </a:lnTo>
                <a:close/>
                <a:moveTo>
                  <a:pt x="7272955" y="3908298"/>
                </a:moveTo>
                <a:lnTo>
                  <a:pt x="3885469" y="3908299"/>
                </a:lnTo>
                <a:lnTo>
                  <a:pt x="3885469" y="7295784"/>
                </a:lnTo>
                <a:lnTo>
                  <a:pt x="7272955" y="7295785"/>
                </a:lnTo>
                <a:close/>
                <a:moveTo>
                  <a:pt x="7371703" y="0"/>
                </a:moveTo>
                <a:lnTo>
                  <a:pt x="7371702" y="11194068"/>
                </a:lnTo>
                <a:lnTo>
                  <a:pt x="0" y="11194068"/>
                </a:lnTo>
                <a:lnTo>
                  <a:pt x="0" y="11185121"/>
                </a:lnTo>
                <a:lnTo>
                  <a:pt x="3383623" y="11185121"/>
                </a:lnTo>
                <a:lnTo>
                  <a:pt x="3383624" y="7797635"/>
                </a:lnTo>
                <a:lnTo>
                  <a:pt x="0" y="7797635"/>
                </a:lnTo>
                <a:lnTo>
                  <a:pt x="0" y="7295785"/>
                </a:lnTo>
                <a:lnTo>
                  <a:pt x="3383620" y="7295785"/>
                </a:lnTo>
                <a:lnTo>
                  <a:pt x="3383621" y="3908299"/>
                </a:lnTo>
                <a:lnTo>
                  <a:pt x="0" y="3908299"/>
                </a:lnTo>
                <a:lnTo>
                  <a:pt x="0" y="3406449"/>
                </a:lnTo>
                <a:lnTo>
                  <a:pt x="3383621" y="3406451"/>
                </a:lnTo>
                <a:lnTo>
                  <a:pt x="3383621" y="18964"/>
                </a:lnTo>
                <a:lnTo>
                  <a:pt x="0" y="18965"/>
                </a:ln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Rectangle 12"/>
          <p:cNvSpPr/>
          <p:nvPr/>
        </p:nvSpPr>
        <p:spPr>
          <a:xfrm rot="2700000">
            <a:off x="3095080" y="1667721"/>
            <a:ext cx="5595371" cy="5595371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13"/>
          <p:cNvSpPr/>
          <p:nvPr/>
        </p:nvSpPr>
        <p:spPr>
          <a:xfrm rot="2700000">
            <a:off x="-922563" y="1907829"/>
            <a:ext cx="2855871" cy="2855871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Picture Placeholder 1"/>
          <p:cNvSpPr txBox="1">
            <a:spLocks/>
          </p:cNvSpPr>
          <p:nvPr/>
        </p:nvSpPr>
        <p:spPr>
          <a:xfrm>
            <a:off x="6121319" y="352140"/>
            <a:ext cx="4790629" cy="4790629"/>
          </a:xfrm>
          <a:custGeom>
            <a:avLst/>
            <a:gdLst>
              <a:gd name="connsiteX0" fmla="*/ 2395315 w 4790629"/>
              <a:gd name="connsiteY0" fmla="*/ 0 h 4790629"/>
              <a:gd name="connsiteX1" fmla="*/ 4790629 w 4790629"/>
              <a:gd name="connsiteY1" fmla="*/ 2395315 h 4790629"/>
              <a:gd name="connsiteX2" fmla="*/ 2395315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5" y="0"/>
                </a:moveTo>
                <a:lnTo>
                  <a:pt x="4790629" y="2395315"/>
                </a:lnTo>
                <a:lnTo>
                  <a:pt x="2395315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Picture Placeholder 2"/>
          <p:cNvSpPr txBox="1">
            <a:spLocks/>
          </p:cNvSpPr>
          <p:nvPr/>
        </p:nvSpPr>
        <p:spPr>
          <a:xfrm>
            <a:off x="3371144" y="-2398036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Picture Placeholder 3"/>
          <p:cNvSpPr txBox="1">
            <a:spLocks/>
          </p:cNvSpPr>
          <p:nvPr/>
        </p:nvSpPr>
        <p:spPr>
          <a:xfrm>
            <a:off x="8871494" y="-2398035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Picture Placeholder 4"/>
          <p:cNvSpPr txBox="1">
            <a:spLocks/>
          </p:cNvSpPr>
          <p:nvPr/>
        </p:nvSpPr>
        <p:spPr>
          <a:xfrm>
            <a:off x="11621672" y="352139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449736" y="884370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968E1F-4013-41CD-94ED-A5EA49B7B017}"/>
              </a:ext>
            </a:extLst>
          </p:cNvPr>
          <p:cNvSpPr txBox="1"/>
          <p:nvPr/>
        </p:nvSpPr>
        <p:spPr>
          <a:xfrm>
            <a:off x="3589366" y="3511299"/>
            <a:ext cx="4790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既然</a:t>
            </a:r>
            <a:r>
              <a:rPr lang="en-US" altLang="zh-CN" sz="2800" dirty="0"/>
              <a:t>Res</a:t>
            </a:r>
            <a:r>
              <a:rPr lang="zh-CN" altLang="en-US" sz="2800" dirty="0"/>
              <a:t>技巧能让</a:t>
            </a:r>
            <a:r>
              <a:rPr lang="en-US" altLang="zh-CN" sz="2800" dirty="0"/>
              <a:t>GAT</a:t>
            </a:r>
            <a:r>
              <a:rPr lang="zh-CN" altLang="en-US" sz="2800" dirty="0"/>
              <a:t>、</a:t>
            </a:r>
            <a:r>
              <a:rPr lang="en-US" altLang="zh-CN" sz="2800" dirty="0"/>
              <a:t>GCN</a:t>
            </a:r>
            <a:r>
              <a:rPr lang="zh-CN" altLang="en-US" sz="2800" dirty="0"/>
              <a:t>提点，加入</a:t>
            </a:r>
            <a:r>
              <a:rPr lang="en-US" altLang="zh-CN" sz="2800" dirty="0" err="1"/>
              <a:t>Unimp</a:t>
            </a:r>
            <a:r>
              <a:rPr lang="zh-CN" altLang="en-US" sz="2800" dirty="0"/>
              <a:t>会不会有用？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0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331 -0.21366 L -2.5E-6 2.22222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10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-0.03982 L -3.33333E-6 0.07963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33333E-6 -0.03982 L -3.33333E-6 2.59259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3 -2.59259E-6 L -0.05821 -2.59259E-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1 -2.59259E-6 L 3.75E-6 -2.59259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19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 txBox="1">
            <a:spLocks/>
          </p:cNvSpPr>
          <p:nvPr/>
        </p:nvSpPr>
        <p:spPr>
          <a:xfrm>
            <a:off x="-6021100" y="1681901"/>
            <a:ext cx="3758148" cy="3758148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08979" y="5934524"/>
            <a:ext cx="2695911" cy="923476"/>
            <a:chOff x="4776957" y="4585514"/>
            <a:chExt cx="3600554" cy="1233359"/>
          </a:xfrm>
        </p:grpSpPr>
        <p:cxnSp>
          <p:nvCxnSpPr>
            <p:cNvPr id="8" name="Straight Connector 25"/>
            <p:cNvCxnSpPr/>
            <p:nvPr/>
          </p:nvCxnSpPr>
          <p:spPr>
            <a:xfrm rot="18900000" flipH="1">
              <a:off x="4776957" y="5818873"/>
              <a:ext cx="34884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5"/>
            <p:cNvCxnSpPr/>
            <p:nvPr/>
          </p:nvCxnSpPr>
          <p:spPr>
            <a:xfrm flipH="1">
              <a:off x="7377591" y="4585514"/>
              <a:ext cx="999920" cy="99992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641724" y="5517234"/>
            <a:ext cx="412655" cy="412655"/>
            <a:chOff x="7661601" y="5060746"/>
            <a:chExt cx="651545" cy="651545"/>
          </a:xfrm>
        </p:grpSpPr>
        <p:sp>
          <p:nvSpPr>
            <p:cNvPr id="30" name="椭圆 29"/>
            <p:cNvSpPr/>
            <p:nvPr/>
          </p:nvSpPr>
          <p:spPr>
            <a:xfrm>
              <a:off x="7661601" y="5060746"/>
              <a:ext cx="651545" cy="651545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7857291" y="5221005"/>
              <a:ext cx="383990" cy="33102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14977406-7C8D-46E6-A93D-989853017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479" y="2035862"/>
            <a:ext cx="6435279" cy="308779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488907D-C2D5-48E1-884C-FF7AFC1BC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520" y="1991839"/>
            <a:ext cx="5288099" cy="428898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033FDDD-85C2-4FE4-9326-DC11FD8100B1}"/>
              </a:ext>
            </a:extLst>
          </p:cNvPr>
          <p:cNvSpPr txBox="1"/>
          <p:nvPr/>
        </p:nvSpPr>
        <p:spPr>
          <a:xfrm>
            <a:off x="2234024" y="1365009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77BA6C1-8E1D-45C7-B255-D5AFFD5823D4}"/>
              </a:ext>
            </a:extLst>
          </p:cNvPr>
          <p:cNvSpPr txBox="1"/>
          <p:nvPr/>
        </p:nvSpPr>
        <p:spPr>
          <a:xfrm>
            <a:off x="9038432" y="1497235"/>
            <a:ext cx="303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修改后</a:t>
            </a:r>
          </a:p>
        </p:txBody>
      </p:sp>
      <p:sp>
        <p:nvSpPr>
          <p:cNvPr id="20" name="矩形 39">
            <a:extLst>
              <a:ext uri="{FF2B5EF4-FFF2-40B4-BE49-F238E27FC236}">
                <a16:creationId xmlns:a16="http://schemas.microsoft.com/office/drawing/2014/main" id="{EB8CE246-B082-4C0E-A97E-985DFB5ECAC1}"/>
              </a:ext>
            </a:extLst>
          </p:cNvPr>
          <p:cNvSpPr/>
          <p:nvPr/>
        </p:nvSpPr>
        <p:spPr>
          <a:xfrm>
            <a:off x="581443" y="1471111"/>
            <a:ext cx="2371162" cy="748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4265" dirty="0">
                <a:cs typeface="+mn-ea"/>
                <a:sym typeface="+mn-lt"/>
              </a:rPr>
              <a:t>最好结果</a:t>
            </a:r>
            <a:endParaRPr lang="en-US" altLang="zh-CN" sz="4265" dirty="0">
              <a:cs typeface="+mn-ea"/>
              <a:sym typeface="+mn-lt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4F65B8B-43B8-4C9B-98F5-5F806C66C382}"/>
              </a:ext>
            </a:extLst>
          </p:cNvPr>
          <p:cNvCxnSpPr>
            <a:cxnSpLocks/>
          </p:cNvCxnSpPr>
          <p:nvPr/>
        </p:nvCxnSpPr>
        <p:spPr>
          <a:xfrm>
            <a:off x="685636" y="2316629"/>
            <a:ext cx="3792840" cy="94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90500"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9" name="Straight Connector 26"/>
          <p:cNvCxnSpPr/>
          <p:nvPr/>
        </p:nvCxnSpPr>
        <p:spPr>
          <a:xfrm flipH="1">
            <a:off x="6386286" y="-146318"/>
            <a:ext cx="3087796" cy="3087797"/>
          </a:xfrm>
          <a:prstGeom prst="line">
            <a:avLst/>
          </a:prstGeom>
          <a:ln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>
            <a:extLst>
              <a:ext uri="{FF2B5EF4-FFF2-40B4-BE49-F238E27FC236}">
                <a16:creationId xmlns:a16="http://schemas.microsoft.com/office/drawing/2014/main" id="{363358F0-5E6B-4CD1-9B90-6218D4F8B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41" y="2931797"/>
            <a:ext cx="11961859" cy="13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0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14714 0.2550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75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 tmFilter="0,0; .5, 1; 1, 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4.07407E-6 L 0.05456 4.07407E-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 4.07407E-6 L 1.25E-6 4.07407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4" grpId="0"/>
      <p:bldP spid="34" grpId="1"/>
      <p:bldP spid="3" grpId="0" animBg="1"/>
      <p:bldP spid="3" grpId="1" animBg="1"/>
      <p:bldP spid="3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696"/>
            <a:ext cx="12193422" cy="4999303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-1422" y="1858695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5669" y="2520875"/>
            <a:ext cx="1265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en-US" altLang="zh-CN" sz="8000" dirty="0">
                <a:latin typeface="+mn-lt"/>
                <a:cs typeface="+mn-ea"/>
                <a:sym typeface="+mn-lt"/>
              </a:rPr>
              <a:t>05</a:t>
            </a:r>
            <a:endParaRPr lang="zh-CN" altLang="en-US" sz="80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5669" y="3674224"/>
            <a:ext cx="3550020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6000" dirty="0">
                <a:solidFill>
                  <a:srgbClr val="FFFFFF">
                    <a:lumMod val="85000"/>
                  </a:srgbClr>
                </a:solidFill>
                <a:cs typeface="+mn-ea"/>
                <a:sym typeface="+mn-lt"/>
              </a:rPr>
              <a:t>提升方法</a:t>
            </a: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-3.7037E-7 L 0.05455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-3.7037E-7 L 2.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3" r="11383"/>
          <a:stretch>
            <a:fillRect/>
          </a:stretch>
        </p:blipFill>
        <p:spPr>
          <a:xfrm>
            <a:off x="5468947" y="1183962"/>
            <a:ext cx="6394478" cy="5499251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schemeClr val="tx1">
                <a:lumMod val="65000"/>
                <a:lumOff val="35000"/>
                <a:alpha val="32000"/>
              </a:schemeClr>
            </a:outerShdw>
          </a:effectLst>
        </p:spPr>
      </p:pic>
      <p:sp>
        <p:nvSpPr>
          <p:cNvPr id="3" name="Rectangle 1"/>
          <p:cNvSpPr/>
          <p:nvPr/>
        </p:nvSpPr>
        <p:spPr>
          <a:xfrm rot="2700000">
            <a:off x="4248348" y="-1847653"/>
            <a:ext cx="3695307" cy="3695307"/>
          </a:xfrm>
          <a:prstGeom prst="rect">
            <a:avLst/>
          </a:prstGeom>
          <a:noFill/>
          <a:ln w="190500"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11828" y="859375"/>
            <a:ext cx="28656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绝对多数投票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647666" y="2460985"/>
            <a:ext cx="2865632" cy="2585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绝对多数投票法很简单，分类器的投票数超过半数便认可预测结果，否则拒绝。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将所有提交文件的名称改为“测试精度</a:t>
            </a:r>
            <a:r>
              <a:rPr lang="en-US" altLang="zh-CN" sz="1400" dirty="0">
                <a:cs typeface="+mn-ea"/>
                <a:sym typeface="+mn-lt"/>
              </a:rPr>
              <a:t>.csv”</a:t>
            </a:r>
            <a:r>
              <a:rPr lang="zh-CN" altLang="en-US" sz="1400" dirty="0">
                <a:cs typeface="+mn-ea"/>
                <a:sym typeface="+mn-lt"/>
              </a:rPr>
              <a:t>，例如</a:t>
            </a:r>
            <a:r>
              <a:rPr lang="en-US" altLang="zh-CN" sz="1400" dirty="0">
                <a:cs typeface="+mn-ea"/>
                <a:sym typeface="+mn-lt"/>
              </a:rPr>
              <a:t>0.76087.csv</a:t>
            </a:r>
            <a:r>
              <a:rPr lang="zh-CN" altLang="en-US" sz="1400" dirty="0">
                <a:cs typeface="+mn-ea"/>
                <a:sym typeface="+mn-lt"/>
              </a:rPr>
              <a:t>；然后按照精度大小排序，首先使用绝对多数投票法进行投票，若某一投票不过半数，直接取精度最高</a:t>
            </a:r>
            <a:r>
              <a:rPr lang="en-US" altLang="zh-CN" sz="1400" dirty="0">
                <a:cs typeface="+mn-ea"/>
                <a:sym typeface="+mn-lt"/>
              </a:rPr>
              <a:t>csv</a:t>
            </a:r>
            <a:r>
              <a:rPr lang="zh-CN" altLang="en-US" sz="1400" dirty="0">
                <a:cs typeface="+mn-ea"/>
                <a:sym typeface="+mn-lt"/>
              </a:rPr>
              <a:t>的预测结果。</a:t>
            </a:r>
            <a:endParaRPr lang="en-US" sz="1400" dirty="0">
              <a:cs typeface="+mn-ea"/>
              <a:sym typeface="+mn-lt"/>
            </a:endParaRPr>
          </a:p>
        </p:txBody>
      </p:sp>
      <p:cxnSp>
        <p:nvCxnSpPr>
          <p:cNvPr id="9" name="Straight Connector 26"/>
          <p:cNvCxnSpPr/>
          <p:nvPr/>
        </p:nvCxnSpPr>
        <p:spPr>
          <a:xfrm flipH="1">
            <a:off x="6386286" y="-146318"/>
            <a:ext cx="3087796" cy="3087797"/>
          </a:xfrm>
          <a:prstGeom prst="line">
            <a:avLst/>
          </a:prstGeom>
          <a:ln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 txBox="1"/>
          <p:nvPr/>
        </p:nvSpPr>
        <p:spPr>
          <a:xfrm>
            <a:off x="-6021100" y="1681901"/>
            <a:ext cx="3758148" cy="3758148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08979" y="5934524"/>
            <a:ext cx="2695911" cy="923476"/>
            <a:chOff x="4776957" y="4585514"/>
            <a:chExt cx="3600554" cy="1233359"/>
          </a:xfrm>
        </p:grpSpPr>
        <p:cxnSp>
          <p:nvCxnSpPr>
            <p:cNvPr id="8" name="Straight Connector 25"/>
            <p:cNvCxnSpPr/>
            <p:nvPr/>
          </p:nvCxnSpPr>
          <p:spPr>
            <a:xfrm rot="18900000" flipH="1">
              <a:off x="4776957" y="5818873"/>
              <a:ext cx="34884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5"/>
            <p:cNvCxnSpPr/>
            <p:nvPr/>
          </p:nvCxnSpPr>
          <p:spPr>
            <a:xfrm flipH="1">
              <a:off x="7377591" y="4585514"/>
              <a:ext cx="999920" cy="99992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641724" y="5517234"/>
            <a:ext cx="412655" cy="412655"/>
            <a:chOff x="7661601" y="5060746"/>
            <a:chExt cx="651545" cy="651545"/>
          </a:xfrm>
        </p:grpSpPr>
        <p:sp>
          <p:nvSpPr>
            <p:cNvPr id="30" name="椭圆 29"/>
            <p:cNvSpPr/>
            <p:nvPr/>
          </p:nvSpPr>
          <p:spPr>
            <a:xfrm>
              <a:off x="7661601" y="5060746"/>
              <a:ext cx="651545" cy="651545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7857291" y="5221005"/>
              <a:ext cx="383990" cy="33102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933950" y="5845161"/>
            <a:ext cx="2419350" cy="688989"/>
            <a:chOff x="4933950" y="5845161"/>
            <a:chExt cx="2419350" cy="688989"/>
          </a:xfrm>
        </p:grpSpPr>
        <p:sp>
          <p:nvSpPr>
            <p:cNvPr id="38" name="矩形 37"/>
            <p:cNvSpPr/>
            <p:nvPr/>
          </p:nvSpPr>
          <p:spPr>
            <a:xfrm>
              <a:off x="4933950" y="5845161"/>
              <a:ext cx="2419350" cy="68898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5727329" y="6232266"/>
              <a:ext cx="215841" cy="171444"/>
            </a:xfrm>
            <a:custGeom>
              <a:avLst/>
              <a:gdLst>
                <a:gd name="T0" fmla="*/ 416 w 464"/>
                <a:gd name="T1" fmla="*/ 39 h 368"/>
                <a:gd name="T2" fmla="*/ 261 w 464"/>
                <a:gd name="T3" fmla="*/ 39 h 368"/>
                <a:gd name="T4" fmla="*/ 232 w 464"/>
                <a:gd name="T5" fmla="*/ 66 h 368"/>
                <a:gd name="T6" fmla="*/ 203 w 464"/>
                <a:gd name="T7" fmla="*/ 39 h 368"/>
                <a:gd name="T8" fmla="*/ 48 w 464"/>
                <a:gd name="T9" fmla="*/ 39 h 368"/>
                <a:gd name="T10" fmla="*/ 48 w 464"/>
                <a:gd name="T11" fmla="*/ 199 h 368"/>
                <a:gd name="T12" fmla="*/ 232 w 464"/>
                <a:gd name="T13" fmla="*/ 368 h 368"/>
                <a:gd name="T14" fmla="*/ 416 w 464"/>
                <a:gd name="T15" fmla="*/ 199 h 368"/>
                <a:gd name="T16" fmla="*/ 416 w 464"/>
                <a:gd name="T17" fmla="*/ 3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368">
                  <a:moveTo>
                    <a:pt x="416" y="39"/>
                  </a:moveTo>
                  <a:cubicBezTo>
                    <a:pt x="373" y="0"/>
                    <a:pt x="304" y="0"/>
                    <a:pt x="261" y="39"/>
                  </a:cubicBezTo>
                  <a:cubicBezTo>
                    <a:pt x="232" y="66"/>
                    <a:pt x="232" y="66"/>
                    <a:pt x="232" y="66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60" y="0"/>
                    <a:pt x="91" y="0"/>
                    <a:pt x="48" y="39"/>
                  </a:cubicBezTo>
                  <a:cubicBezTo>
                    <a:pt x="0" y="84"/>
                    <a:pt x="0" y="155"/>
                    <a:pt x="48" y="199"/>
                  </a:cubicBezTo>
                  <a:cubicBezTo>
                    <a:pt x="232" y="368"/>
                    <a:pt x="232" y="368"/>
                    <a:pt x="232" y="368"/>
                  </a:cubicBezTo>
                  <a:cubicBezTo>
                    <a:pt x="416" y="199"/>
                    <a:pt x="416" y="199"/>
                    <a:pt x="416" y="199"/>
                  </a:cubicBezTo>
                  <a:cubicBezTo>
                    <a:pt x="464" y="155"/>
                    <a:pt x="464" y="84"/>
                    <a:pt x="4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464936" y="6214875"/>
              <a:ext cx="220813" cy="221356"/>
            </a:xfrm>
            <a:custGeom>
              <a:avLst/>
              <a:gdLst>
                <a:gd name="T0" fmla="*/ 64 w 470"/>
                <a:gd name="T1" fmla="*/ 0 h 470"/>
                <a:gd name="T2" fmla="*/ 406 w 470"/>
                <a:gd name="T3" fmla="*/ 0 h 470"/>
                <a:gd name="T4" fmla="*/ 451 w 470"/>
                <a:gd name="T5" fmla="*/ 19 h 470"/>
                <a:gd name="T6" fmla="*/ 470 w 470"/>
                <a:gd name="T7" fmla="*/ 64 h 470"/>
                <a:gd name="T8" fmla="*/ 470 w 470"/>
                <a:gd name="T9" fmla="*/ 299 h 470"/>
                <a:gd name="T10" fmla="*/ 451 w 470"/>
                <a:gd name="T11" fmla="*/ 344 h 470"/>
                <a:gd name="T12" fmla="*/ 406 w 470"/>
                <a:gd name="T13" fmla="*/ 363 h 470"/>
                <a:gd name="T14" fmla="*/ 235 w 470"/>
                <a:gd name="T15" fmla="*/ 363 h 470"/>
                <a:gd name="T16" fmla="*/ 86 w 470"/>
                <a:gd name="T17" fmla="*/ 470 h 470"/>
                <a:gd name="T18" fmla="*/ 86 w 470"/>
                <a:gd name="T19" fmla="*/ 363 h 470"/>
                <a:gd name="T20" fmla="*/ 64 w 470"/>
                <a:gd name="T21" fmla="*/ 363 h 470"/>
                <a:gd name="T22" fmla="*/ 19 w 470"/>
                <a:gd name="T23" fmla="*/ 344 h 470"/>
                <a:gd name="T24" fmla="*/ 0 w 470"/>
                <a:gd name="T25" fmla="*/ 299 h 470"/>
                <a:gd name="T26" fmla="*/ 0 w 470"/>
                <a:gd name="T27" fmla="*/ 64 h 470"/>
                <a:gd name="T28" fmla="*/ 19 w 470"/>
                <a:gd name="T29" fmla="*/ 19 h 470"/>
                <a:gd name="T30" fmla="*/ 64 w 470"/>
                <a:gd name="T31" fmla="*/ 0 h 470"/>
                <a:gd name="T32" fmla="*/ 406 w 470"/>
                <a:gd name="T33" fmla="*/ 43 h 470"/>
                <a:gd name="T34" fmla="*/ 64 w 470"/>
                <a:gd name="T35" fmla="*/ 43 h 470"/>
                <a:gd name="T36" fmla="*/ 49 w 470"/>
                <a:gd name="T37" fmla="*/ 49 h 470"/>
                <a:gd name="T38" fmla="*/ 43 w 470"/>
                <a:gd name="T39" fmla="*/ 64 h 470"/>
                <a:gd name="T40" fmla="*/ 43 w 470"/>
                <a:gd name="T41" fmla="*/ 299 h 470"/>
                <a:gd name="T42" fmla="*/ 49 w 470"/>
                <a:gd name="T43" fmla="*/ 314 h 470"/>
                <a:gd name="T44" fmla="*/ 64 w 470"/>
                <a:gd name="T45" fmla="*/ 320 h 470"/>
                <a:gd name="T46" fmla="*/ 128 w 470"/>
                <a:gd name="T47" fmla="*/ 320 h 470"/>
                <a:gd name="T48" fmla="*/ 128 w 470"/>
                <a:gd name="T49" fmla="*/ 387 h 470"/>
                <a:gd name="T50" fmla="*/ 221 w 470"/>
                <a:gd name="T51" fmla="*/ 320 h 470"/>
                <a:gd name="T52" fmla="*/ 406 w 470"/>
                <a:gd name="T53" fmla="*/ 320 h 470"/>
                <a:gd name="T54" fmla="*/ 421 w 470"/>
                <a:gd name="T55" fmla="*/ 314 h 470"/>
                <a:gd name="T56" fmla="*/ 427 w 470"/>
                <a:gd name="T57" fmla="*/ 299 h 470"/>
                <a:gd name="T58" fmla="*/ 427 w 470"/>
                <a:gd name="T59" fmla="*/ 64 h 470"/>
                <a:gd name="T60" fmla="*/ 421 w 470"/>
                <a:gd name="T61" fmla="*/ 49 h 470"/>
                <a:gd name="T62" fmla="*/ 406 w 470"/>
                <a:gd name="T63" fmla="*/ 4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0" h="470">
                  <a:moveTo>
                    <a:pt x="64" y="0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23" y="0"/>
                    <a:pt x="438" y="7"/>
                    <a:pt x="451" y="19"/>
                  </a:cubicBezTo>
                  <a:cubicBezTo>
                    <a:pt x="463" y="32"/>
                    <a:pt x="470" y="47"/>
                    <a:pt x="470" y="64"/>
                  </a:cubicBezTo>
                  <a:cubicBezTo>
                    <a:pt x="470" y="299"/>
                    <a:pt x="470" y="299"/>
                    <a:pt x="470" y="299"/>
                  </a:cubicBezTo>
                  <a:cubicBezTo>
                    <a:pt x="470" y="317"/>
                    <a:pt x="463" y="332"/>
                    <a:pt x="451" y="344"/>
                  </a:cubicBezTo>
                  <a:cubicBezTo>
                    <a:pt x="438" y="357"/>
                    <a:pt x="423" y="363"/>
                    <a:pt x="406" y="363"/>
                  </a:cubicBezTo>
                  <a:cubicBezTo>
                    <a:pt x="235" y="363"/>
                    <a:pt x="235" y="363"/>
                    <a:pt x="235" y="363"/>
                  </a:cubicBezTo>
                  <a:cubicBezTo>
                    <a:pt x="86" y="470"/>
                    <a:pt x="86" y="470"/>
                    <a:pt x="86" y="470"/>
                  </a:cubicBezTo>
                  <a:cubicBezTo>
                    <a:pt x="86" y="363"/>
                    <a:pt x="86" y="363"/>
                    <a:pt x="86" y="363"/>
                  </a:cubicBezTo>
                  <a:cubicBezTo>
                    <a:pt x="64" y="363"/>
                    <a:pt x="64" y="363"/>
                    <a:pt x="64" y="363"/>
                  </a:cubicBezTo>
                  <a:cubicBezTo>
                    <a:pt x="47" y="363"/>
                    <a:pt x="32" y="357"/>
                    <a:pt x="19" y="344"/>
                  </a:cubicBezTo>
                  <a:cubicBezTo>
                    <a:pt x="7" y="332"/>
                    <a:pt x="0" y="317"/>
                    <a:pt x="0" y="29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47"/>
                    <a:pt x="7" y="32"/>
                    <a:pt x="19" y="19"/>
                  </a:cubicBezTo>
                  <a:cubicBezTo>
                    <a:pt x="32" y="7"/>
                    <a:pt x="47" y="0"/>
                    <a:pt x="64" y="0"/>
                  </a:cubicBezTo>
                  <a:close/>
                  <a:moveTo>
                    <a:pt x="406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58" y="43"/>
                    <a:pt x="53" y="45"/>
                    <a:pt x="49" y="49"/>
                  </a:cubicBezTo>
                  <a:cubicBezTo>
                    <a:pt x="45" y="53"/>
                    <a:pt x="43" y="58"/>
                    <a:pt x="43" y="64"/>
                  </a:cubicBezTo>
                  <a:cubicBezTo>
                    <a:pt x="43" y="299"/>
                    <a:pt x="43" y="299"/>
                    <a:pt x="43" y="299"/>
                  </a:cubicBezTo>
                  <a:cubicBezTo>
                    <a:pt x="43" y="305"/>
                    <a:pt x="45" y="310"/>
                    <a:pt x="49" y="314"/>
                  </a:cubicBezTo>
                  <a:cubicBezTo>
                    <a:pt x="53" y="318"/>
                    <a:pt x="58" y="320"/>
                    <a:pt x="64" y="320"/>
                  </a:cubicBezTo>
                  <a:cubicBezTo>
                    <a:pt x="128" y="320"/>
                    <a:pt x="128" y="320"/>
                    <a:pt x="128" y="320"/>
                  </a:cubicBezTo>
                  <a:cubicBezTo>
                    <a:pt x="128" y="387"/>
                    <a:pt x="128" y="387"/>
                    <a:pt x="128" y="387"/>
                  </a:cubicBezTo>
                  <a:cubicBezTo>
                    <a:pt x="221" y="320"/>
                    <a:pt x="221" y="320"/>
                    <a:pt x="221" y="320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412" y="320"/>
                    <a:pt x="417" y="318"/>
                    <a:pt x="421" y="314"/>
                  </a:cubicBezTo>
                  <a:cubicBezTo>
                    <a:pt x="425" y="310"/>
                    <a:pt x="427" y="305"/>
                    <a:pt x="427" y="299"/>
                  </a:cubicBezTo>
                  <a:cubicBezTo>
                    <a:pt x="427" y="64"/>
                    <a:pt x="427" y="64"/>
                    <a:pt x="427" y="64"/>
                  </a:cubicBezTo>
                  <a:cubicBezTo>
                    <a:pt x="427" y="58"/>
                    <a:pt x="425" y="53"/>
                    <a:pt x="421" y="49"/>
                  </a:cubicBezTo>
                  <a:cubicBezTo>
                    <a:pt x="417" y="45"/>
                    <a:pt x="412" y="43"/>
                    <a:pt x="406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6075207" y="6202659"/>
              <a:ext cx="220813" cy="201052"/>
            </a:xfrm>
            <a:custGeom>
              <a:avLst/>
              <a:gdLst>
                <a:gd name="T0" fmla="*/ 470 w 470"/>
                <a:gd name="T1" fmla="*/ 192 h 427"/>
                <a:gd name="T2" fmla="*/ 469 w 470"/>
                <a:gd name="T3" fmla="*/ 194 h 427"/>
                <a:gd name="T4" fmla="*/ 470 w 470"/>
                <a:gd name="T5" fmla="*/ 194 h 427"/>
                <a:gd name="T6" fmla="*/ 470 w 470"/>
                <a:gd name="T7" fmla="*/ 235 h 427"/>
                <a:gd name="T8" fmla="*/ 467 w 470"/>
                <a:gd name="T9" fmla="*/ 251 h 427"/>
                <a:gd name="T10" fmla="*/ 402 w 470"/>
                <a:gd name="T11" fmla="*/ 401 h 427"/>
                <a:gd name="T12" fmla="*/ 363 w 470"/>
                <a:gd name="T13" fmla="*/ 427 h 427"/>
                <a:gd name="T14" fmla="*/ 171 w 470"/>
                <a:gd name="T15" fmla="*/ 427 h 427"/>
                <a:gd name="T16" fmla="*/ 141 w 470"/>
                <a:gd name="T17" fmla="*/ 414 h 427"/>
                <a:gd name="T18" fmla="*/ 128 w 470"/>
                <a:gd name="T19" fmla="*/ 384 h 427"/>
                <a:gd name="T20" fmla="*/ 128 w 470"/>
                <a:gd name="T21" fmla="*/ 171 h 427"/>
                <a:gd name="T22" fmla="*/ 141 w 470"/>
                <a:gd name="T23" fmla="*/ 141 h 427"/>
                <a:gd name="T24" fmla="*/ 281 w 470"/>
                <a:gd name="T25" fmla="*/ 0 h 427"/>
                <a:gd name="T26" fmla="*/ 304 w 470"/>
                <a:gd name="T27" fmla="*/ 23 h 427"/>
                <a:gd name="T28" fmla="*/ 313 w 470"/>
                <a:gd name="T29" fmla="*/ 45 h 427"/>
                <a:gd name="T30" fmla="*/ 313 w 470"/>
                <a:gd name="T31" fmla="*/ 52 h 427"/>
                <a:gd name="T32" fmla="*/ 292 w 470"/>
                <a:gd name="T33" fmla="*/ 150 h 427"/>
                <a:gd name="T34" fmla="*/ 427 w 470"/>
                <a:gd name="T35" fmla="*/ 150 h 427"/>
                <a:gd name="T36" fmla="*/ 457 w 470"/>
                <a:gd name="T37" fmla="*/ 162 h 427"/>
                <a:gd name="T38" fmla="*/ 470 w 470"/>
                <a:gd name="T39" fmla="*/ 192 h 427"/>
                <a:gd name="T40" fmla="*/ 0 w 470"/>
                <a:gd name="T41" fmla="*/ 427 h 427"/>
                <a:gd name="T42" fmla="*/ 0 w 470"/>
                <a:gd name="T43" fmla="*/ 171 h 427"/>
                <a:gd name="T44" fmla="*/ 86 w 470"/>
                <a:gd name="T45" fmla="*/ 171 h 427"/>
                <a:gd name="T46" fmla="*/ 86 w 470"/>
                <a:gd name="T47" fmla="*/ 427 h 427"/>
                <a:gd name="T48" fmla="*/ 0 w 470"/>
                <a:gd name="T4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0" h="427">
                  <a:moveTo>
                    <a:pt x="470" y="192"/>
                  </a:moveTo>
                  <a:cubicBezTo>
                    <a:pt x="469" y="194"/>
                    <a:pt x="469" y="194"/>
                    <a:pt x="469" y="194"/>
                  </a:cubicBezTo>
                  <a:cubicBezTo>
                    <a:pt x="470" y="194"/>
                    <a:pt x="470" y="194"/>
                    <a:pt x="470" y="194"/>
                  </a:cubicBezTo>
                  <a:cubicBezTo>
                    <a:pt x="470" y="235"/>
                    <a:pt x="470" y="235"/>
                    <a:pt x="470" y="235"/>
                  </a:cubicBezTo>
                  <a:cubicBezTo>
                    <a:pt x="470" y="240"/>
                    <a:pt x="469" y="246"/>
                    <a:pt x="467" y="25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395" y="418"/>
                    <a:pt x="382" y="427"/>
                    <a:pt x="363" y="427"/>
                  </a:cubicBezTo>
                  <a:cubicBezTo>
                    <a:pt x="171" y="427"/>
                    <a:pt x="171" y="427"/>
                    <a:pt x="171" y="427"/>
                  </a:cubicBezTo>
                  <a:cubicBezTo>
                    <a:pt x="160" y="427"/>
                    <a:pt x="150" y="423"/>
                    <a:pt x="141" y="414"/>
                  </a:cubicBezTo>
                  <a:cubicBezTo>
                    <a:pt x="132" y="405"/>
                    <a:pt x="128" y="395"/>
                    <a:pt x="128" y="384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60"/>
                    <a:pt x="132" y="150"/>
                    <a:pt x="141" y="14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04" y="23"/>
                    <a:pt x="304" y="23"/>
                    <a:pt x="304" y="23"/>
                  </a:cubicBezTo>
                  <a:cubicBezTo>
                    <a:pt x="310" y="29"/>
                    <a:pt x="313" y="36"/>
                    <a:pt x="313" y="45"/>
                  </a:cubicBezTo>
                  <a:cubicBezTo>
                    <a:pt x="313" y="52"/>
                    <a:pt x="313" y="52"/>
                    <a:pt x="313" y="52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427" y="150"/>
                    <a:pt x="427" y="150"/>
                    <a:pt x="427" y="150"/>
                  </a:cubicBezTo>
                  <a:cubicBezTo>
                    <a:pt x="438" y="150"/>
                    <a:pt x="448" y="154"/>
                    <a:pt x="457" y="162"/>
                  </a:cubicBezTo>
                  <a:cubicBezTo>
                    <a:pt x="466" y="171"/>
                    <a:pt x="470" y="181"/>
                    <a:pt x="470" y="192"/>
                  </a:cubicBezTo>
                  <a:close/>
                  <a:moveTo>
                    <a:pt x="0" y="427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6" y="427"/>
                    <a:pt x="86" y="427"/>
                    <a:pt x="86" y="42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8"/>
            <p:cNvSpPr>
              <a:spLocks noEditPoints="1"/>
            </p:cNvSpPr>
            <p:nvPr/>
          </p:nvSpPr>
          <p:spPr bwMode="auto">
            <a:xfrm>
              <a:off x="6833237" y="6212790"/>
              <a:ext cx="200142" cy="200654"/>
            </a:xfrm>
            <a:custGeom>
              <a:avLst/>
              <a:gdLst>
                <a:gd name="T0" fmla="*/ 341 w 426"/>
                <a:gd name="T1" fmla="*/ 0 h 426"/>
                <a:gd name="T2" fmla="*/ 401 w 426"/>
                <a:gd name="T3" fmla="*/ 25 h 426"/>
                <a:gd name="T4" fmla="*/ 426 w 426"/>
                <a:gd name="T5" fmla="*/ 85 h 426"/>
                <a:gd name="T6" fmla="*/ 401 w 426"/>
                <a:gd name="T7" fmla="*/ 145 h 426"/>
                <a:gd name="T8" fmla="*/ 341 w 426"/>
                <a:gd name="T9" fmla="*/ 170 h 426"/>
                <a:gd name="T10" fmla="*/ 305 w 426"/>
                <a:gd name="T11" fmla="*/ 163 h 426"/>
                <a:gd name="T12" fmla="*/ 277 w 426"/>
                <a:gd name="T13" fmla="*/ 141 h 426"/>
                <a:gd name="T14" fmla="*/ 168 w 426"/>
                <a:gd name="T15" fmla="*/ 195 h 426"/>
                <a:gd name="T16" fmla="*/ 170 w 426"/>
                <a:gd name="T17" fmla="*/ 213 h 426"/>
                <a:gd name="T18" fmla="*/ 168 w 426"/>
                <a:gd name="T19" fmla="*/ 231 h 426"/>
                <a:gd name="T20" fmla="*/ 277 w 426"/>
                <a:gd name="T21" fmla="*/ 285 h 426"/>
                <a:gd name="T22" fmla="*/ 305 w 426"/>
                <a:gd name="T23" fmla="*/ 263 h 426"/>
                <a:gd name="T24" fmla="*/ 341 w 426"/>
                <a:gd name="T25" fmla="*/ 256 h 426"/>
                <a:gd name="T26" fmla="*/ 401 w 426"/>
                <a:gd name="T27" fmla="*/ 281 h 426"/>
                <a:gd name="T28" fmla="*/ 426 w 426"/>
                <a:gd name="T29" fmla="*/ 341 h 426"/>
                <a:gd name="T30" fmla="*/ 401 w 426"/>
                <a:gd name="T31" fmla="*/ 401 h 426"/>
                <a:gd name="T32" fmla="*/ 341 w 426"/>
                <a:gd name="T33" fmla="*/ 426 h 426"/>
                <a:gd name="T34" fmla="*/ 281 w 426"/>
                <a:gd name="T35" fmla="*/ 401 h 426"/>
                <a:gd name="T36" fmla="*/ 256 w 426"/>
                <a:gd name="T37" fmla="*/ 341 h 426"/>
                <a:gd name="T38" fmla="*/ 258 w 426"/>
                <a:gd name="T39" fmla="*/ 323 h 426"/>
                <a:gd name="T40" fmla="*/ 149 w 426"/>
                <a:gd name="T41" fmla="*/ 269 h 426"/>
                <a:gd name="T42" fmla="*/ 121 w 426"/>
                <a:gd name="T43" fmla="*/ 291 h 426"/>
                <a:gd name="T44" fmla="*/ 85 w 426"/>
                <a:gd name="T45" fmla="*/ 298 h 426"/>
                <a:gd name="T46" fmla="*/ 25 w 426"/>
                <a:gd name="T47" fmla="*/ 273 h 426"/>
                <a:gd name="T48" fmla="*/ 0 w 426"/>
                <a:gd name="T49" fmla="*/ 213 h 426"/>
                <a:gd name="T50" fmla="*/ 25 w 426"/>
                <a:gd name="T51" fmla="*/ 153 h 426"/>
                <a:gd name="T52" fmla="*/ 85 w 426"/>
                <a:gd name="T53" fmla="*/ 128 h 426"/>
                <a:gd name="T54" fmla="*/ 121 w 426"/>
                <a:gd name="T55" fmla="*/ 135 h 426"/>
                <a:gd name="T56" fmla="*/ 149 w 426"/>
                <a:gd name="T57" fmla="*/ 157 h 426"/>
                <a:gd name="T58" fmla="*/ 258 w 426"/>
                <a:gd name="T59" fmla="*/ 103 h 426"/>
                <a:gd name="T60" fmla="*/ 256 w 426"/>
                <a:gd name="T61" fmla="*/ 85 h 426"/>
                <a:gd name="T62" fmla="*/ 281 w 426"/>
                <a:gd name="T63" fmla="*/ 25 h 426"/>
                <a:gd name="T64" fmla="*/ 341 w 426"/>
                <a:gd name="T65" fmla="*/ 0 h 426"/>
                <a:gd name="T66" fmla="*/ 85 w 426"/>
                <a:gd name="T67" fmla="*/ 170 h 426"/>
                <a:gd name="T68" fmla="*/ 55 w 426"/>
                <a:gd name="T69" fmla="*/ 183 h 426"/>
                <a:gd name="T70" fmla="*/ 42 w 426"/>
                <a:gd name="T71" fmla="*/ 213 h 426"/>
                <a:gd name="T72" fmla="*/ 55 w 426"/>
                <a:gd name="T73" fmla="*/ 243 h 426"/>
                <a:gd name="T74" fmla="*/ 85 w 426"/>
                <a:gd name="T75" fmla="*/ 256 h 426"/>
                <a:gd name="T76" fmla="*/ 115 w 426"/>
                <a:gd name="T77" fmla="*/ 243 h 426"/>
                <a:gd name="T78" fmla="*/ 128 w 426"/>
                <a:gd name="T79" fmla="*/ 213 h 426"/>
                <a:gd name="T80" fmla="*/ 115 w 426"/>
                <a:gd name="T81" fmla="*/ 183 h 426"/>
                <a:gd name="T82" fmla="*/ 85 w 426"/>
                <a:gd name="T83" fmla="*/ 170 h 426"/>
                <a:gd name="T84" fmla="*/ 341 w 426"/>
                <a:gd name="T85" fmla="*/ 298 h 426"/>
                <a:gd name="T86" fmla="*/ 311 w 426"/>
                <a:gd name="T87" fmla="*/ 311 h 426"/>
                <a:gd name="T88" fmla="*/ 298 w 426"/>
                <a:gd name="T89" fmla="*/ 341 h 426"/>
                <a:gd name="T90" fmla="*/ 311 w 426"/>
                <a:gd name="T91" fmla="*/ 371 h 426"/>
                <a:gd name="T92" fmla="*/ 341 w 426"/>
                <a:gd name="T93" fmla="*/ 384 h 426"/>
                <a:gd name="T94" fmla="*/ 371 w 426"/>
                <a:gd name="T95" fmla="*/ 371 h 426"/>
                <a:gd name="T96" fmla="*/ 384 w 426"/>
                <a:gd name="T97" fmla="*/ 341 h 426"/>
                <a:gd name="T98" fmla="*/ 371 w 426"/>
                <a:gd name="T99" fmla="*/ 311 h 426"/>
                <a:gd name="T100" fmla="*/ 341 w 426"/>
                <a:gd name="T101" fmla="*/ 298 h 426"/>
                <a:gd name="T102" fmla="*/ 341 w 426"/>
                <a:gd name="T103" fmla="*/ 42 h 426"/>
                <a:gd name="T104" fmla="*/ 311 w 426"/>
                <a:gd name="T105" fmla="*/ 55 h 426"/>
                <a:gd name="T106" fmla="*/ 298 w 426"/>
                <a:gd name="T107" fmla="*/ 85 h 426"/>
                <a:gd name="T108" fmla="*/ 311 w 426"/>
                <a:gd name="T109" fmla="*/ 115 h 426"/>
                <a:gd name="T110" fmla="*/ 341 w 426"/>
                <a:gd name="T111" fmla="*/ 128 h 426"/>
                <a:gd name="T112" fmla="*/ 371 w 426"/>
                <a:gd name="T113" fmla="*/ 115 h 426"/>
                <a:gd name="T114" fmla="*/ 384 w 426"/>
                <a:gd name="T115" fmla="*/ 85 h 426"/>
                <a:gd name="T116" fmla="*/ 371 w 426"/>
                <a:gd name="T117" fmla="*/ 55 h 426"/>
                <a:gd name="T118" fmla="*/ 341 w 426"/>
                <a:gd name="T119" fmla="*/ 4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426">
                  <a:moveTo>
                    <a:pt x="341" y="0"/>
                  </a:moveTo>
                  <a:cubicBezTo>
                    <a:pt x="365" y="0"/>
                    <a:pt x="385" y="8"/>
                    <a:pt x="401" y="25"/>
                  </a:cubicBezTo>
                  <a:cubicBezTo>
                    <a:pt x="418" y="41"/>
                    <a:pt x="426" y="61"/>
                    <a:pt x="426" y="85"/>
                  </a:cubicBezTo>
                  <a:cubicBezTo>
                    <a:pt x="426" y="109"/>
                    <a:pt x="418" y="129"/>
                    <a:pt x="401" y="145"/>
                  </a:cubicBezTo>
                  <a:cubicBezTo>
                    <a:pt x="385" y="162"/>
                    <a:pt x="365" y="170"/>
                    <a:pt x="341" y="170"/>
                  </a:cubicBezTo>
                  <a:cubicBezTo>
                    <a:pt x="328" y="170"/>
                    <a:pt x="317" y="168"/>
                    <a:pt x="305" y="163"/>
                  </a:cubicBezTo>
                  <a:cubicBezTo>
                    <a:pt x="294" y="157"/>
                    <a:pt x="285" y="150"/>
                    <a:pt x="277" y="141"/>
                  </a:cubicBezTo>
                  <a:cubicBezTo>
                    <a:pt x="168" y="195"/>
                    <a:pt x="168" y="195"/>
                    <a:pt x="168" y="195"/>
                  </a:cubicBezTo>
                  <a:cubicBezTo>
                    <a:pt x="170" y="201"/>
                    <a:pt x="170" y="207"/>
                    <a:pt x="170" y="213"/>
                  </a:cubicBezTo>
                  <a:cubicBezTo>
                    <a:pt x="170" y="219"/>
                    <a:pt x="170" y="225"/>
                    <a:pt x="168" y="231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5" y="276"/>
                    <a:pt x="294" y="269"/>
                    <a:pt x="305" y="263"/>
                  </a:cubicBezTo>
                  <a:cubicBezTo>
                    <a:pt x="317" y="258"/>
                    <a:pt x="328" y="256"/>
                    <a:pt x="341" y="256"/>
                  </a:cubicBezTo>
                  <a:cubicBezTo>
                    <a:pt x="365" y="256"/>
                    <a:pt x="385" y="264"/>
                    <a:pt x="401" y="281"/>
                  </a:cubicBezTo>
                  <a:cubicBezTo>
                    <a:pt x="418" y="297"/>
                    <a:pt x="426" y="317"/>
                    <a:pt x="426" y="341"/>
                  </a:cubicBezTo>
                  <a:cubicBezTo>
                    <a:pt x="426" y="365"/>
                    <a:pt x="418" y="385"/>
                    <a:pt x="401" y="401"/>
                  </a:cubicBezTo>
                  <a:cubicBezTo>
                    <a:pt x="385" y="418"/>
                    <a:pt x="365" y="426"/>
                    <a:pt x="341" y="426"/>
                  </a:cubicBezTo>
                  <a:cubicBezTo>
                    <a:pt x="317" y="426"/>
                    <a:pt x="297" y="418"/>
                    <a:pt x="281" y="401"/>
                  </a:cubicBezTo>
                  <a:cubicBezTo>
                    <a:pt x="264" y="385"/>
                    <a:pt x="256" y="365"/>
                    <a:pt x="256" y="341"/>
                  </a:cubicBezTo>
                  <a:cubicBezTo>
                    <a:pt x="256" y="335"/>
                    <a:pt x="256" y="329"/>
                    <a:pt x="258" y="323"/>
                  </a:cubicBezTo>
                  <a:cubicBezTo>
                    <a:pt x="149" y="269"/>
                    <a:pt x="149" y="269"/>
                    <a:pt x="149" y="269"/>
                  </a:cubicBezTo>
                  <a:cubicBezTo>
                    <a:pt x="141" y="278"/>
                    <a:pt x="132" y="285"/>
                    <a:pt x="121" y="291"/>
                  </a:cubicBezTo>
                  <a:cubicBezTo>
                    <a:pt x="109" y="296"/>
                    <a:pt x="98" y="298"/>
                    <a:pt x="85" y="298"/>
                  </a:cubicBezTo>
                  <a:cubicBezTo>
                    <a:pt x="61" y="298"/>
                    <a:pt x="41" y="290"/>
                    <a:pt x="25" y="273"/>
                  </a:cubicBezTo>
                  <a:cubicBezTo>
                    <a:pt x="8" y="257"/>
                    <a:pt x="0" y="237"/>
                    <a:pt x="0" y="213"/>
                  </a:cubicBezTo>
                  <a:cubicBezTo>
                    <a:pt x="0" y="189"/>
                    <a:pt x="8" y="169"/>
                    <a:pt x="25" y="153"/>
                  </a:cubicBezTo>
                  <a:cubicBezTo>
                    <a:pt x="41" y="136"/>
                    <a:pt x="61" y="128"/>
                    <a:pt x="85" y="128"/>
                  </a:cubicBezTo>
                  <a:cubicBezTo>
                    <a:pt x="98" y="128"/>
                    <a:pt x="109" y="130"/>
                    <a:pt x="121" y="135"/>
                  </a:cubicBezTo>
                  <a:cubicBezTo>
                    <a:pt x="132" y="141"/>
                    <a:pt x="141" y="148"/>
                    <a:pt x="149" y="157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6" y="97"/>
                    <a:pt x="256" y="91"/>
                    <a:pt x="256" y="85"/>
                  </a:cubicBezTo>
                  <a:cubicBezTo>
                    <a:pt x="256" y="61"/>
                    <a:pt x="264" y="41"/>
                    <a:pt x="281" y="25"/>
                  </a:cubicBezTo>
                  <a:cubicBezTo>
                    <a:pt x="297" y="8"/>
                    <a:pt x="317" y="0"/>
                    <a:pt x="341" y="0"/>
                  </a:cubicBezTo>
                  <a:close/>
                  <a:moveTo>
                    <a:pt x="85" y="170"/>
                  </a:moveTo>
                  <a:cubicBezTo>
                    <a:pt x="73" y="170"/>
                    <a:pt x="63" y="174"/>
                    <a:pt x="55" y="183"/>
                  </a:cubicBezTo>
                  <a:cubicBezTo>
                    <a:pt x="46" y="191"/>
                    <a:pt x="42" y="201"/>
                    <a:pt x="42" y="213"/>
                  </a:cubicBezTo>
                  <a:cubicBezTo>
                    <a:pt x="42" y="225"/>
                    <a:pt x="46" y="235"/>
                    <a:pt x="55" y="243"/>
                  </a:cubicBezTo>
                  <a:cubicBezTo>
                    <a:pt x="63" y="252"/>
                    <a:pt x="73" y="256"/>
                    <a:pt x="85" y="256"/>
                  </a:cubicBezTo>
                  <a:cubicBezTo>
                    <a:pt x="97" y="256"/>
                    <a:pt x="107" y="252"/>
                    <a:pt x="115" y="243"/>
                  </a:cubicBezTo>
                  <a:cubicBezTo>
                    <a:pt x="124" y="235"/>
                    <a:pt x="128" y="225"/>
                    <a:pt x="128" y="213"/>
                  </a:cubicBezTo>
                  <a:cubicBezTo>
                    <a:pt x="128" y="201"/>
                    <a:pt x="124" y="191"/>
                    <a:pt x="115" y="183"/>
                  </a:cubicBezTo>
                  <a:cubicBezTo>
                    <a:pt x="107" y="174"/>
                    <a:pt x="97" y="170"/>
                    <a:pt x="85" y="170"/>
                  </a:cubicBezTo>
                  <a:close/>
                  <a:moveTo>
                    <a:pt x="341" y="298"/>
                  </a:moveTo>
                  <a:cubicBezTo>
                    <a:pt x="329" y="298"/>
                    <a:pt x="319" y="302"/>
                    <a:pt x="311" y="311"/>
                  </a:cubicBezTo>
                  <a:cubicBezTo>
                    <a:pt x="302" y="319"/>
                    <a:pt x="298" y="329"/>
                    <a:pt x="298" y="341"/>
                  </a:cubicBezTo>
                  <a:cubicBezTo>
                    <a:pt x="298" y="353"/>
                    <a:pt x="302" y="363"/>
                    <a:pt x="311" y="371"/>
                  </a:cubicBezTo>
                  <a:cubicBezTo>
                    <a:pt x="319" y="380"/>
                    <a:pt x="329" y="384"/>
                    <a:pt x="341" y="384"/>
                  </a:cubicBezTo>
                  <a:cubicBezTo>
                    <a:pt x="353" y="384"/>
                    <a:pt x="363" y="380"/>
                    <a:pt x="371" y="371"/>
                  </a:cubicBezTo>
                  <a:cubicBezTo>
                    <a:pt x="380" y="363"/>
                    <a:pt x="384" y="353"/>
                    <a:pt x="384" y="341"/>
                  </a:cubicBezTo>
                  <a:cubicBezTo>
                    <a:pt x="384" y="329"/>
                    <a:pt x="380" y="319"/>
                    <a:pt x="371" y="311"/>
                  </a:cubicBezTo>
                  <a:cubicBezTo>
                    <a:pt x="363" y="302"/>
                    <a:pt x="353" y="298"/>
                    <a:pt x="341" y="298"/>
                  </a:cubicBezTo>
                  <a:close/>
                  <a:moveTo>
                    <a:pt x="341" y="42"/>
                  </a:moveTo>
                  <a:cubicBezTo>
                    <a:pt x="329" y="42"/>
                    <a:pt x="319" y="46"/>
                    <a:pt x="311" y="55"/>
                  </a:cubicBezTo>
                  <a:cubicBezTo>
                    <a:pt x="302" y="63"/>
                    <a:pt x="298" y="73"/>
                    <a:pt x="298" y="85"/>
                  </a:cubicBezTo>
                  <a:cubicBezTo>
                    <a:pt x="298" y="97"/>
                    <a:pt x="302" y="107"/>
                    <a:pt x="311" y="115"/>
                  </a:cubicBezTo>
                  <a:cubicBezTo>
                    <a:pt x="319" y="124"/>
                    <a:pt x="329" y="128"/>
                    <a:pt x="341" y="128"/>
                  </a:cubicBezTo>
                  <a:cubicBezTo>
                    <a:pt x="353" y="128"/>
                    <a:pt x="363" y="124"/>
                    <a:pt x="371" y="115"/>
                  </a:cubicBezTo>
                  <a:cubicBezTo>
                    <a:pt x="380" y="107"/>
                    <a:pt x="384" y="97"/>
                    <a:pt x="384" y="85"/>
                  </a:cubicBezTo>
                  <a:cubicBezTo>
                    <a:pt x="384" y="73"/>
                    <a:pt x="380" y="63"/>
                    <a:pt x="371" y="55"/>
                  </a:cubicBezTo>
                  <a:cubicBezTo>
                    <a:pt x="363" y="46"/>
                    <a:pt x="353" y="42"/>
                    <a:pt x="341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02593" y="5877465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3:00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70357" y="5877465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Frustrating it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Freeform 5"/>
          <p:cNvSpPr/>
          <p:nvPr/>
        </p:nvSpPr>
        <p:spPr bwMode="auto">
          <a:xfrm>
            <a:off x="2852450" y="5440518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1 L 0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112E-17 L -0.02917 0.0006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14714 0.25509 " pathEditMode="relative" rAng="0" ptsTypes="AA">
                                      <p:cBhvr>
                                        <p:cTn id="41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75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/>
      <p:bldP spid="4" grpId="1"/>
      <p:bldP spid="5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52" y="52271"/>
            <a:ext cx="11724161" cy="6554452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71500" dist="203200" algn="l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3" name="Rectangle 4"/>
          <p:cNvSpPr/>
          <p:nvPr/>
        </p:nvSpPr>
        <p:spPr>
          <a:xfrm>
            <a:off x="8702760" y="-562525"/>
            <a:ext cx="3695307" cy="3695307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10271957" y="17685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代码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Straight Connector 6"/>
          <p:cNvCxnSpPr/>
          <p:nvPr/>
        </p:nvCxnSpPr>
        <p:spPr>
          <a:xfrm>
            <a:off x="9168573" y="1519587"/>
            <a:ext cx="56454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9129849" y="714352"/>
            <a:ext cx="603269" cy="570777"/>
            <a:chOff x="4760915" y="138333"/>
            <a:chExt cx="801339" cy="758179"/>
          </a:xfrm>
          <a:solidFill>
            <a:schemeClr val="tx1">
              <a:alpha val="70000"/>
            </a:schemeClr>
          </a:solidFill>
        </p:grpSpPr>
        <p:sp>
          <p:nvSpPr>
            <p:cNvPr id="9" name="Freeform 6"/>
            <p:cNvSpPr/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Freeform 5"/>
          <p:cNvSpPr/>
          <p:nvPr/>
        </p:nvSpPr>
        <p:spPr bwMode="auto">
          <a:xfrm>
            <a:off x="10773918" y="106547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0348685" y="5892800"/>
            <a:ext cx="965200" cy="96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1033527" y="5511800"/>
            <a:ext cx="965200" cy="96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52" y="328555"/>
            <a:ext cx="12070891" cy="6370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 L -4.16667E-7 -1.11111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25E-6 -4.07407E-6 L 0.09154 -0.16273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3.7037E-7 L -0.09674 0.16296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4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0"/>
            <a:ext cx="8763000" cy="1089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1519555"/>
            <a:ext cx="11292840" cy="4983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2945" y="487868"/>
            <a:ext cx="9749855" cy="7385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874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061028" y="1085661"/>
            <a:ext cx="8069944" cy="4733579"/>
          </a:xfrm>
          <a:custGeom>
            <a:avLst/>
            <a:gdLst>
              <a:gd name="connsiteX0" fmla="*/ 0 w 8069944"/>
              <a:gd name="connsiteY0" fmla="*/ 0 h 4733579"/>
              <a:gd name="connsiteX1" fmla="*/ 8069944 w 8069944"/>
              <a:gd name="connsiteY1" fmla="*/ 0 h 4733579"/>
              <a:gd name="connsiteX2" fmla="*/ 8069944 w 8069944"/>
              <a:gd name="connsiteY2" fmla="*/ 4733579 h 4733579"/>
              <a:gd name="connsiteX3" fmla="*/ 0 w 8069944"/>
              <a:gd name="connsiteY3" fmla="*/ 4733579 h 47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9944" h="4733579">
                <a:moveTo>
                  <a:pt x="0" y="0"/>
                </a:moveTo>
                <a:lnTo>
                  <a:pt x="8069944" y="0"/>
                </a:lnTo>
                <a:lnTo>
                  <a:pt x="8069944" y="4733579"/>
                </a:lnTo>
                <a:lnTo>
                  <a:pt x="0" y="473357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86614" y="1072529"/>
            <a:ext cx="8818772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47678"/>
          <a:stretch>
            <a:fillRect/>
          </a:stretch>
        </p:blipFill>
        <p:spPr>
          <a:xfrm>
            <a:off x="-187260" y="1085661"/>
            <a:ext cx="10650635" cy="3062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t="47678"/>
          <a:stretch>
            <a:fillRect/>
          </a:stretch>
        </p:blipFill>
        <p:spPr>
          <a:xfrm>
            <a:off x="1644603" y="1085661"/>
            <a:ext cx="10650635" cy="30622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57673" y="2555651"/>
            <a:ext cx="527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Rectangle 29"/>
          <p:cNvSpPr/>
          <p:nvPr/>
        </p:nvSpPr>
        <p:spPr>
          <a:xfrm>
            <a:off x="9303172" y="295580"/>
            <a:ext cx="1553898" cy="1553898"/>
          </a:xfrm>
          <a:prstGeom prst="rect">
            <a:avLst/>
          </a:prstGeom>
          <a:noFill/>
          <a:ln w="1905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4408713" y="4812629"/>
            <a:ext cx="1458688" cy="106431"/>
            <a:chOff x="7346950" y="2535169"/>
            <a:chExt cx="1619250" cy="106431"/>
          </a:xfrm>
        </p:grpSpPr>
        <p:cxnSp>
          <p:nvCxnSpPr>
            <p:cNvPr id="27" name="直接连接符 26"/>
            <p:cNvCxnSpPr/>
            <p:nvPr/>
          </p:nvCxnSpPr>
          <p:spPr bwMode="auto">
            <a:xfrm>
              <a:off x="8677587" y="2535169"/>
              <a:ext cx="288613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 bwMode="auto">
            <a:xfrm>
              <a:off x="7346950" y="2641600"/>
              <a:ext cx="1619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2" grpId="1"/>
      <p:bldP spid="22" grpId="2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8696"/>
            <a:ext cx="12193422" cy="4999303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-1422" y="1858695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5669" y="2520875"/>
            <a:ext cx="1265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en-US" altLang="zh-CN" sz="8000" dirty="0">
                <a:latin typeface="+mn-lt"/>
                <a:cs typeface="+mn-ea"/>
                <a:sym typeface="+mn-lt"/>
              </a:rPr>
              <a:t>01</a:t>
            </a:r>
            <a:endParaRPr lang="zh-CN" altLang="en-US" sz="80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5669" y="3674224"/>
            <a:ext cx="3550020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6000" dirty="0">
                <a:solidFill>
                  <a:srgbClr val="FFFFFF">
                    <a:lumMod val="85000"/>
                  </a:srgbClr>
                </a:solidFill>
                <a:cs typeface="+mn-ea"/>
                <a:sym typeface="+mn-lt"/>
              </a:rPr>
              <a:t>竞赛内容</a:t>
            </a: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3.7037E-7 L -1.2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710" y="1027498"/>
            <a:ext cx="4419700" cy="5126854"/>
          </a:xfrm>
          <a:custGeom>
            <a:avLst/>
            <a:gdLst>
              <a:gd name="connsiteX0" fmla="*/ 2690240 w 5380480"/>
              <a:gd name="connsiteY0" fmla="*/ 0 h 6241360"/>
              <a:gd name="connsiteX1" fmla="*/ 5380480 w 5380480"/>
              <a:gd name="connsiteY1" fmla="*/ 1345120 h 6241360"/>
              <a:gd name="connsiteX2" fmla="*/ 5380480 w 5380480"/>
              <a:gd name="connsiteY2" fmla="*/ 4896239 h 6241360"/>
              <a:gd name="connsiteX3" fmla="*/ 2690240 w 5380480"/>
              <a:gd name="connsiteY3" fmla="*/ 6241360 h 6241360"/>
              <a:gd name="connsiteX4" fmla="*/ 0 w 5380480"/>
              <a:gd name="connsiteY4" fmla="*/ 4896239 h 6241360"/>
              <a:gd name="connsiteX5" fmla="*/ 0 w 5380480"/>
              <a:gd name="connsiteY5" fmla="*/ 1345120 h 62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0480" h="6241360">
                <a:moveTo>
                  <a:pt x="2690240" y="0"/>
                </a:moveTo>
                <a:lnTo>
                  <a:pt x="5380480" y="1345120"/>
                </a:lnTo>
                <a:lnTo>
                  <a:pt x="5380480" y="4896239"/>
                </a:lnTo>
                <a:lnTo>
                  <a:pt x="2690240" y="6241360"/>
                </a:lnTo>
                <a:lnTo>
                  <a:pt x="0" y="4896239"/>
                </a:lnTo>
                <a:lnTo>
                  <a:pt x="0" y="1345120"/>
                </a:lnTo>
                <a:close/>
              </a:path>
            </a:pathLst>
          </a:custGeom>
        </p:spPr>
      </p:pic>
      <p:sp>
        <p:nvSpPr>
          <p:cNvPr id="20" name="六边形 19"/>
          <p:cNvSpPr/>
          <p:nvPr/>
        </p:nvSpPr>
        <p:spPr>
          <a:xfrm rot="5400000">
            <a:off x="1004954" y="1567860"/>
            <a:ext cx="4649209" cy="4007940"/>
          </a:xfrm>
          <a:prstGeom prst="hexagon">
            <a:avLst/>
          </a:prstGeom>
          <a:solidFill>
            <a:schemeClr val="tx1">
              <a:alpha val="7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98342" y="2861103"/>
            <a:ext cx="3262432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竞赛内容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330429" y="2155047"/>
            <a:ext cx="646807" cy="646805"/>
            <a:chOff x="1528763" y="4151313"/>
            <a:chExt cx="481013" cy="481012"/>
          </a:xfrm>
          <a:solidFill>
            <a:schemeClr val="bg1"/>
          </a:solidFill>
        </p:grpSpPr>
        <p:sp>
          <p:nvSpPr>
            <p:cNvPr id="13" name="Freeform 108"/>
            <p:cNvSpPr/>
            <p:nvPr/>
          </p:nvSpPr>
          <p:spPr bwMode="auto">
            <a:xfrm>
              <a:off x="1603375" y="4164013"/>
              <a:ext cx="65088" cy="74613"/>
            </a:xfrm>
            <a:custGeom>
              <a:avLst/>
              <a:gdLst>
                <a:gd name="T0" fmla="*/ 12 w 17"/>
                <a:gd name="T1" fmla="*/ 16 h 20"/>
                <a:gd name="T2" fmla="*/ 17 w 17"/>
                <a:gd name="T3" fmla="*/ 14 h 20"/>
                <a:gd name="T4" fmla="*/ 9 w 17"/>
                <a:gd name="T5" fmla="*/ 0 h 20"/>
                <a:gd name="T6" fmla="*/ 0 w 17"/>
                <a:gd name="T7" fmla="*/ 6 h 20"/>
                <a:gd name="T8" fmla="*/ 8 w 17"/>
                <a:gd name="T9" fmla="*/ 20 h 20"/>
                <a:gd name="T10" fmla="*/ 12 w 17"/>
                <a:gd name="T1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12" y="16"/>
                  </a:moveTo>
                  <a:cubicBezTo>
                    <a:pt x="14" y="15"/>
                    <a:pt x="15" y="15"/>
                    <a:pt x="17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8"/>
                    <a:pt x="10" y="17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1809750" y="4227513"/>
              <a:ext cx="71438" cy="63500"/>
            </a:xfrm>
            <a:custGeom>
              <a:avLst/>
              <a:gdLst>
                <a:gd name="T0" fmla="*/ 6 w 19"/>
                <a:gd name="T1" fmla="*/ 17 h 17"/>
                <a:gd name="T2" fmla="*/ 19 w 19"/>
                <a:gd name="T3" fmla="*/ 9 h 17"/>
                <a:gd name="T4" fmla="*/ 14 w 19"/>
                <a:gd name="T5" fmla="*/ 0 h 17"/>
                <a:gd name="T6" fmla="*/ 0 w 19"/>
                <a:gd name="T7" fmla="*/ 8 h 17"/>
                <a:gd name="T8" fmla="*/ 3 w 19"/>
                <a:gd name="T9" fmla="*/ 12 h 17"/>
                <a:gd name="T10" fmla="*/ 6 w 19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6" y="17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1"/>
                    <a:pt x="3" y="12"/>
                  </a:cubicBezTo>
                  <a:cubicBezTo>
                    <a:pt x="4" y="14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/>
            <p:nvPr/>
          </p:nvSpPr>
          <p:spPr bwMode="auto">
            <a:xfrm>
              <a:off x="1528763" y="4264025"/>
              <a:ext cx="68263" cy="57150"/>
            </a:xfrm>
            <a:custGeom>
              <a:avLst/>
              <a:gdLst>
                <a:gd name="T0" fmla="*/ 16 w 18"/>
                <a:gd name="T1" fmla="*/ 10 h 15"/>
                <a:gd name="T2" fmla="*/ 18 w 18"/>
                <a:gd name="T3" fmla="*/ 5 h 15"/>
                <a:gd name="T4" fmla="*/ 3 w 18"/>
                <a:gd name="T5" fmla="*/ 0 h 15"/>
                <a:gd name="T6" fmla="*/ 0 w 18"/>
                <a:gd name="T7" fmla="*/ 11 h 15"/>
                <a:gd name="T8" fmla="*/ 15 w 18"/>
                <a:gd name="T9" fmla="*/ 15 h 15"/>
                <a:gd name="T10" fmla="*/ 16 w 18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5">
                  <a:moveTo>
                    <a:pt x="16" y="10"/>
                  </a:moveTo>
                  <a:cubicBezTo>
                    <a:pt x="17" y="8"/>
                    <a:pt x="17" y="6"/>
                    <a:pt x="18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6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1724025" y="4151313"/>
              <a:ext cx="55563" cy="68263"/>
            </a:xfrm>
            <a:custGeom>
              <a:avLst/>
              <a:gdLst>
                <a:gd name="T0" fmla="*/ 11 w 15"/>
                <a:gd name="T1" fmla="*/ 18 h 18"/>
                <a:gd name="T2" fmla="*/ 15 w 15"/>
                <a:gd name="T3" fmla="*/ 3 h 18"/>
                <a:gd name="T4" fmla="*/ 5 w 15"/>
                <a:gd name="T5" fmla="*/ 0 h 18"/>
                <a:gd name="T6" fmla="*/ 0 w 15"/>
                <a:gd name="T7" fmla="*/ 15 h 18"/>
                <a:gd name="T8" fmla="*/ 6 w 15"/>
                <a:gd name="T9" fmla="*/ 16 h 18"/>
                <a:gd name="T10" fmla="*/ 11 w 15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1" y="18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8" y="17"/>
                    <a:pt x="9" y="17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1539875" y="4381500"/>
              <a:ext cx="74613" cy="63500"/>
            </a:xfrm>
            <a:custGeom>
              <a:avLst/>
              <a:gdLst>
                <a:gd name="T0" fmla="*/ 14 w 20"/>
                <a:gd name="T1" fmla="*/ 0 h 17"/>
                <a:gd name="T2" fmla="*/ 0 w 20"/>
                <a:gd name="T3" fmla="*/ 7 h 17"/>
                <a:gd name="T4" fmla="*/ 6 w 20"/>
                <a:gd name="T5" fmla="*/ 17 h 17"/>
                <a:gd name="T6" fmla="*/ 20 w 20"/>
                <a:gd name="T7" fmla="*/ 9 h 17"/>
                <a:gd name="T8" fmla="*/ 16 w 20"/>
                <a:gd name="T9" fmla="*/ 5 h 17"/>
                <a:gd name="T10" fmla="*/ 14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14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8"/>
                    <a:pt x="17" y="6"/>
                    <a:pt x="16" y="5"/>
                  </a:cubicBezTo>
                  <a:cubicBezTo>
                    <a:pt x="15" y="3"/>
                    <a:pt x="15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>
              <a:spLocks noEditPoints="1"/>
            </p:cNvSpPr>
            <p:nvPr/>
          </p:nvSpPr>
          <p:spPr bwMode="auto">
            <a:xfrm>
              <a:off x="1614488" y="4343400"/>
              <a:ext cx="395288" cy="288925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9 h 77"/>
                <a:gd name="T12" fmla="*/ 0 w 105"/>
                <a:gd name="T13" fmla="*/ 50 h 77"/>
                <a:gd name="T14" fmla="*/ 26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3 h 77"/>
                <a:gd name="T24" fmla="*/ 26 w 105"/>
                <a:gd name="T25" fmla="*/ 63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5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8 h 77"/>
                <a:gd name="T48" fmla="*/ 78 w 105"/>
                <a:gd name="T49" fmla="*/ 31 h 77"/>
                <a:gd name="T50" fmla="*/ 81 w 105"/>
                <a:gd name="T51" fmla="*/ 32 h 77"/>
                <a:gd name="T52" fmla="*/ 90 w 105"/>
                <a:gd name="T53" fmla="*/ 47 h 77"/>
                <a:gd name="T54" fmla="*/ 75 w 105"/>
                <a:gd name="T55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9"/>
                  </a:cubicBezTo>
                  <a:cubicBezTo>
                    <a:pt x="4" y="34"/>
                    <a:pt x="0" y="42"/>
                    <a:pt x="0" y="50"/>
                  </a:cubicBezTo>
                  <a:cubicBezTo>
                    <a:pt x="0" y="65"/>
                    <a:pt x="12" y="77"/>
                    <a:pt x="26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3"/>
                  </a:moveTo>
                  <a:cubicBezTo>
                    <a:pt x="26" y="63"/>
                    <a:pt x="26" y="63"/>
                    <a:pt x="26" y="63"/>
                  </a:cubicBezTo>
                  <a:cubicBezTo>
                    <a:pt x="20" y="63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8"/>
                    <a:pt x="54" y="15"/>
                    <a:pt x="60" y="15"/>
                  </a:cubicBezTo>
                  <a:cubicBezTo>
                    <a:pt x="68" y="15"/>
                    <a:pt x="75" y="20"/>
                    <a:pt x="77" y="28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0" y="40"/>
                    <a:pt x="90" y="47"/>
                  </a:cubicBezTo>
                  <a:cubicBezTo>
                    <a:pt x="90" y="55"/>
                    <a:pt x="84" y="63"/>
                    <a:pt x="7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/>
            <p:nvPr/>
          </p:nvSpPr>
          <p:spPr bwMode="auto">
            <a:xfrm>
              <a:off x="1608138" y="4227513"/>
              <a:ext cx="198438" cy="168275"/>
            </a:xfrm>
            <a:custGeom>
              <a:avLst/>
              <a:gdLst>
                <a:gd name="T0" fmla="*/ 2 w 53"/>
                <a:gd name="T1" fmla="*/ 22 h 45"/>
                <a:gd name="T2" fmla="*/ 7 w 53"/>
                <a:gd name="T3" fmla="*/ 45 h 45"/>
                <a:gd name="T4" fmla="*/ 12 w 53"/>
                <a:gd name="T5" fmla="*/ 38 h 45"/>
                <a:gd name="T6" fmla="*/ 22 w 53"/>
                <a:gd name="T7" fmla="*/ 32 h 45"/>
                <a:gd name="T8" fmla="*/ 33 w 53"/>
                <a:gd name="T9" fmla="*/ 29 h 45"/>
                <a:gd name="T10" fmla="*/ 37 w 53"/>
                <a:gd name="T11" fmla="*/ 30 h 45"/>
                <a:gd name="T12" fmla="*/ 46 w 53"/>
                <a:gd name="T13" fmla="*/ 24 h 45"/>
                <a:gd name="T14" fmla="*/ 53 w 53"/>
                <a:gd name="T15" fmla="*/ 22 h 45"/>
                <a:gd name="T16" fmla="*/ 35 w 53"/>
                <a:gd name="T17" fmla="*/ 3 h 45"/>
                <a:gd name="T18" fmla="*/ 2 w 53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5">
                  <a:moveTo>
                    <a:pt x="2" y="22"/>
                  </a:moveTo>
                  <a:cubicBezTo>
                    <a:pt x="0" y="30"/>
                    <a:pt x="2" y="39"/>
                    <a:pt x="7" y="45"/>
                  </a:cubicBezTo>
                  <a:cubicBezTo>
                    <a:pt x="8" y="42"/>
                    <a:pt x="10" y="40"/>
                    <a:pt x="12" y="38"/>
                  </a:cubicBezTo>
                  <a:cubicBezTo>
                    <a:pt x="15" y="35"/>
                    <a:pt x="18" y="33"/>
                    <a:pt x="22" y="32"/>
                  </a:cubicBezTo>
                  <a:cubicBezTo>
                    <a:pt x="25" y="30"/>
                    <a:pt x="29" y="29"/>
                    <a:pt x="33" y="29"/>
                  </a:cubicBezTo>
                  <a:cubicBezTo>
                    <a:pt x="35" y="29"/>
                    <a:pt x="36" y="29"/>
                    <a:pt x="37" y="30"/>
                  </a:cubicBezTo>
                  <a:cubicBezTo>
                    <a:pt x="40" y="27"/>
                    <a:pt x="43" y="26"/>
                    <a:pt x="46" y="24"/>
                  </a:cubicBezTo>
                  <a:cubicBezTo>
                    <a:pt x="49" y="23"/>
                    <a:pt x="51" y="23"/>
                    <a:pt x="53" y="22"/>
                  </a:cubicBezTo>
                  <a:cubicBezTo>
                    <a:pt x="51" y="13"/>
                    <a:pt x="44" y="6"/>
                    <a:pt x="35" y="3"/>
                  </a:cubicBezTo>
                  <a:cubicBezTo>
                    <a:pt x="21" y="0"/>
                    <a:pt x="6" y="8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V="1">
            <a:off x="1955800" y="928915"/>
            <a:ext cx="1231900" cy="60972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3426994" y="5732508"/>
            <a:ext cx="1231900" cy="60972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713608" y="811589"/>
            <a:ext cx="474092" cy="234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544663" y="6213603"/>
            <a:ext cx="474092" cy="234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214842" y="1394740"/>
            <a:ext cx="5024304" cy="425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赛题介绍</a:t>
            </a:r>
            <a:br>
              <a:rPr lang="zh-CN" altLang="en-US" sz="1400" dirty="0"/>
            </a:br>
            <a:r>
              <a:rPr lang="zh-CN" altLang="en-US" sz="1400" dirty="0"/>
              <a:t>图神经网络（</a:t>
            </a:r>
            <a:r>
              <a:rPr lang="en-US" altLang="zh-CN" sz="1400" dirty="0"/>
              <a:t>Graph Neural Network</a:t>
            </a:r>
            <a:r>
              <a:rPr lang="zh-CN" altLang="en-US" sz="1400" dirty="0"/>
              <a:t>）是一种专门处理图结构数据的神经网络，目前被广泛应用于推荐系统、金融风控、生物计算等领域。图神经网络的经典问题主要有三类，分别为节点分类、连接预测和图分类。</a:t>
            </a:r>
            <a:br>
              <a:rPr lang="zh-CN" altLang="en-US" sz="1400" dirty="0"/>
            </a:br>
            <a:br>
              <a:rPr lang="zh-CN" altLang="en-US" sz="1400" dirty="0"/>
            </a:br>
            <a:r>
              <a:rPr lang="zh-CN" altLang="en-US" sz="1400" dirty="0"/>
              <a:t>本次任务的目标是预测未知论文的主题类别，如软件工程，人工智能，语言计算和操作系统等。比赛所选</a:t>
            </a:r>
            <a:r>
              <a:rPr lang="en-US" altLang="zh-CN" sz="1400" dirty="0"/>
              <a:t>35</a:t>
            </a:r>
            <a:r>
              <a:rPr lang="zh-CN" altLang="en-US" sz="1400" dirty="0"/>
              <a:t>个领域标签已得到论文作者和</a:t>
            </a:r>
            <a:r>
              <a:rPr lang="en-US" altLang="zh-CN" sz="1400" dirty="0" err="1"/>
              <a:t>arXiv</a:t>
            </a:r>
            <a:r>
              <a:rPr lang="zh-CN" altLang="en-US" sz="1400" dirty="0"/>
              <a:t>版主确认并标记。</a:t>
            </a:r>
            <a:br>
              <a:rPr lang="zh-CN" altLang="en-US" sz="1400" dirty="0"/>
            </a:br>
            <a:br>
              <a:rPr lang="zh-CN" altLang="en-US" sz="1400" dirty="0"/>
            </a:br>
            <a:r>
              <a:rPr lang="zh-CN" altLang="en-US" sz="1400" dirty="0"/>
              <a:t>本次比赛选用的数据集为</a:t>
            </a:r>
            <a:r>
              <a:rPr lang="en-US" altLang="zh-CN" sz="1400" dirty="0" err="1"/>
              <a:t>arXiv</a:t>
            </a:r>
            <a:r>
              <a:rPr lang="zh-CN" altLang="en-US" sz="1400" dirty="0"/>
              <a:t>论文引用网络</a:t>
            </a:r>
            <a:r>
              <a:rPr lang="en-US" altLang="zh-CN" sz="1400" dirty="0"/>
              <a:t>——</a:t>
            </a:r>
            <a:r>
              <a:rPr lang="en-US" altLang="zh-CN" sz="1400" dirty="0" err="1"/>
              <a:t>ogbn-arixv</a:t>
            </a:r>
            <a:r>
              <a:rPr lang="zh-CN" altLang="en-US" sz="1400" dirty="0"/>
              <a:t>数据集的子集。</a:t>
            </a:r>
            <a:r>
              <a:rPr lang="en-US" altLang="zh-CN" sz="1400" dirty="0" err="1"/>
              <a:t>ogbn-arixv</a:t>
            </a:r>
            <a:r>
              <a:rPr lang="zh-CN" altLang="en-US" sz="1400" dirty="0"/>
              <a:t>数据集由大量的学术论文组成，论文之间的引用关系形成一张巨大的有向图，每一条有向边表示一篇论文引用另一篇论文，每一个节点提供</a:t>
            </a:r>
            <a:r>
              <a:rPr lang="en-US" altLang="zh-CN" sz="1400" dirty="0"/>
              <a:t>100</a:t>
            </a:r>
            <a:r>
              <a:rPr lang="zh-CN" altLang="en-US" sz="1400" dirty="0"/>
              <a:t>维简单的词向量作为节点特征。在论文引用网络中，我们已对训练集对应节点做了论文类别标注处理。本次任务希望参赛者通过已有的节点类别以及论文之间的引用关系，预测未知节点的论文类别。</a:t>
            </a:r>
            <a:br>
              <a:rPr lang="zh-CN" altLang="en-US" sz="1400" dirty="0"/>
            </a:br>
            <a:endParaRPr lang="zh-CN" altLang="en-US" sz="1400" dirty="0"/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165795" y="644166"/>
            <a:ext cx="124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任 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980824" y="975377"/>
            <a:ext cx="606751" cy="315120"/>
            <a:chOff x="8423931" y="2198200"/>
            <a:chExt cx="606751" cy="31512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8423931" y="2513319"/>
              <a:ext cx="606751" cy="0"/>
            </a:xfrm>
            <a:prstGeom prst="line">
              <a:avLst/>
            </a:prstGeom>
            <a:ln w="44450"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30682" y="2198200"/>
              <a:ext cx="0" cy="315120"/>
            </a:xfrm>
            <a:prstGeom prst="line">
              <a:avLst/>
            </a:prstGeom>
            <a:ln w="44450"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椭圆 90"/>
          <p:cNvSpPr/>
          <p:nvPr/>
        </p:nvSpPr>
        <p:spPr>
          <a:xfrm>
            <a:off x="825279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51152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77025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902898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10091 0.0856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42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0091 0.08564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14505 -0.1231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14505 -0.1231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615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0.03982 L 3.125E-6 0.07963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0.03982 L 3.125E-6 2.22222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45833E-6 -1.11111E-6 L 1.45833E-6 0.1481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63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6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6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68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1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2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5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6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  <p:bldP spid="8" grpId="1"/>
      <p:bldP spid="8" grpId="2"/>
      <p:bldP spid="30" grpId="0"/>
      <p:bldP spid="30" grpId="1"/>
      <p:bldP spid="87" grpId="0"/>
      <p:bldP spid="91" grpId="0" animBg="1"/>
      <p:bldP spid="92" grpId="0" animBg="1"/>
      <p:bldP spid="93" grpId="0" animBg="1"/>
      <p:bldP spid="94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9710" y="1027498"/>
            <a:ext cx="4419700" cy="5126854"/>
          </a:xfrm>
          <a:custGeom>
            <a:avLst/>
            <a:gdLst>
              <a:gd name="connsiteX0" fmla="*/ 2690240 w 5380480"/>
              <a:gd name="connsiteY0" fmla="*/ 0 h 6241360"/>
              <a:gd name="connsiteX1" fmla="*/ 5380480 w 5380480"/>
              <a:gd name="connsiteY1" fmla="*/ 1345120 h 6241360"/>
              <a:gd name="connsiteX2" fmla="*/ 5380480 w 5380480"/>
              <a:gd name="connsiteY2" fmla="*/ 4896239 h 6241360"/>
              <a:gd name="connsiteX3" fmla="*/ 2690240 w 5380480"/>
              <a:gd name="connsiteY3" fmla="*/ 6241360 h 6241360"/>
              <a:gd name="connsiteX4" fmla="*/ 0 w 5380480"/>
              <a:gd name="connsiteY4" fmla="*/ 4896239 h 6241360"/>
              <a:gd name="connsiteX5" fmla="*/ 0 w 5380480"/>
              <a:gd name="connsiteY5" fmla="*/ 1345120 h 624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0480" h="6241360">
                <a:moveTo>
                  <a:pt x="2690240" y="0"/>
                </a:moveTo>
                <a:lnTo>
                  <a:pt x="5380480" y="1345120"/>
                </a:lnTo>
                <a:lnTo>
                  <a:pt x="5380480" y="4896239"/>
                </a:lnTo>
                <a:lnTo>
                  <a:pt x="2690240" y="6241360"/>
                </a:lnTo>
                <a:lnTo>
                  <a:pt x="0" y="4896239"/>
                </a:lnTo>
                <a:lnTo>
                  <a:pt x="0" y="1345120"/>
                </a:lnTo>
                <a:close/>
              </a:path>
            </a:pathLst>
          </a:custGeom>
        </p:spPr>
      </p:pic>
      <p:sp>
        <p:nvSpPr>
          <p:cNvPr id="20" name="六边形 19"/>
          <p:cNvSpPr/>
          <p:nvPr/>
        </p:nvSpPr>
        <p:spPr>
          <a:xfrm rot="5400000">
            <a:off x="1004954" y="1567860"/>
            <a:ext cx="4649209" cy="4007940"/>
          </a:xfrm>
          <a:prstGeom prst="hexagon">
            <a:avLst/>
          </a:prstGeom>
          <a:solidFill>
            <a:schemeClr val="tx1">
              <a:alpha val="76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51839" y="2870156"/>
            <a:ext cx="2492990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b="1" dirty="0">
                <a:solidFill>
                  <a:schemeClr val="bg1"/>
                </a:solidFill>
                <a:cs typeface="+mn-ea"/>
                <a:sym typeface="+mn-lt"/>
              </a:rPr>
              <a:t>数据集</a:t>
            </a:r>
          </a:p>
        </p:txBody>
      </p:sp>
      <p:grpSp>
        <p:nvGrpSpPr>
          <p:cNvPr id="2" name="组合 11"/>
          <p:cNvGrpSpPr/>
          <p:nvPr/>
        </p:nvGrpSpPr>
        <p:grpSpPr>
          <a:xfrm>
            <a:off x="4330429" y="2155047"/>
            <a:ext cx="646807" cy="646805"/>
            <a:chOff x="1528763" y="4151313"/>
            <a:chExt cx="481013" cy="481012"/>
          </a:xfrm>
          <a:solidFill>
            <a:schemeClr val="bg1"/>
          </a:solidFill>
        </p:grpSpPr>
        <p:sp>
          <p:nvSpPr>
            <p:cNvPr id="13" name="Freeform 108"/>
            <p:cNvSpPr/>
            <p:nvPr/>
          </p:nvSpPr>
          <p:spPr bwMode="auto">
            <a:xfrm>
              <a:off x="1603375" y="4164013"/>
              <a:ext cx="65088" cy="74613"/>
            </a:xfrm>
            <a:custGeom>
              <a:avLst/>
              <a:gdLst>
                <a:gd name="T0" fmla="*/ 12 w 17"/>
                <a:gd name="T1" fmla="*/ 16 h 20"/>
                <a:gd name="T2" fmla="*/ 17 w 17"/>
                <a:gd name="T3" fmla="*/ 14 h 20"/>
                <a:gd name="T4" fmla="*/ 9 w 17"/>
                <a:gd name="T5" fmla="*/ 0 h 20"/>
                <a:gd name="T6" fmla="*/ 0 w 17"/>
                <a:gd name="T7" fmla="*/ 6 h 20"/>
                <a:gd name="T8" fmla="*/ 8 w 17"/>
                <a:gd name="T9" fmla="*/ 20 h 20"/>
                <a:gd name="T10" fmla="*/ 12 w 17"/>
                <a:gd name="T1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20">
                  <a:moveTo>
                    <a:pt x="12" y="16"/>
                  </a:moveTo>
                  <a:cubicBezTo>
                    <a:pt x="14" y="15"/>
                    <a:pt x="15" y="15"/>
                    <a:pt x="17" y="1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8"/>
                    <a:pt x="10" y="17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9"/>
            <p:cNvSpPr/>
            <p:nvPr/>
          </p:nvSpPr>
          <p:spPr bwMode="auto">
            <a:xfrm>
              <a:off x="1809750" y="4227513"/>
              <a:ext cx="71438" cy="63500"/>
            </a:xfrm>
            <a:custGeom>
              <a:avLst/>
              <a:gdLst>
                <a:gd name="T0" fmla="*/ 6 w 19"/>
                <a:gd name="T1" fmla="*/ 17 h 17"/>
                <a:gd name="T2" fmla="*/ 19 w 19"/>
                <a:gd name="T3" fmla="*/ 9 h 17"/>
                <a:gd name="T4" fmla="*/ 14 w 19"/>
                <a:gd name="T5" fmla="*/ 0 h 17"/>
                <a:gd name="T6" fmla="*/ 0 w 19"/>
                <a:gd name="T7" fmla="*/ 8 h 17"/>
                <a:gd name="T8" fmla="*/ 3 w 19"/>
                <a:gd name="T9" fmla="*/ 12 h 17"/>
                <a:gd name="T10" fmla="*/ 6 w 19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6" y="17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2" y="11"/>
                    <a:pt x="3" y="12"/>
                  </a:cubicBezTo>
                  <a:cubicBezTo>
                    <a:pt x="4" y="14"/>
                    <a:pt x="5" y="15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0"/>
            <p:cNvSpPr/>
            <p:nvPr/>
          </p:nvSpPr>
          <p:spPr bwMode="auto">
            <a:xfrm>
              <a:off x="1528763" y="4264025"/>
              <a:ext cx="68263" cy="57150"/>
            </a:xfrm>
            <a:custGeom>
              <a:avLst/>
              <a:gdLst>
                <a:gd name="T0" fmla="*/ 16 w 18"/>
                <a:gd name="T1" fmla="*/ 10 h 15"/>
                <a:gd name="T2" fmla="*/ 18 w 18"/>
                <a:gd name="T3" fmla="*/ 5 h 15"/>
                <a:gd name="T4" fmla="*/ 3 w 18"/>
                <a:gd name="T5" fmla="*/ 0 h 15"/>
                <a:gd name="T6" fmla="*/ 0 w 18"/>
                <a:gd name="T7" fmla="*/ 11 h 15"/>
                <a:gd name="T8" fmla="*/ 15 w 18"/>
                <a:gd name="T9" fmla="*/ 15 h 15"/>
                <a:gd name="T10" fmla="*/ 16 w 18"/>
                <a:gd name="T11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5">
                  <a:moveTo>
                    <a:pt x="16" y="10"/>
                  </a:moveTo>
                  <a:cubicBezTo>
                    <a:pt x="17" y="8"/>
                    <a:pt x="17" y="6"/>
                    <a:pt x="18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6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11"/>
            <p:cNvSpPr/>
            <p:nvPr/>
          </p:nvSpPr>
          <p:spPr bwMode="auto">
            <a:xfrm>
              <a:off x="1724025" y="4151313"/>
              <a:ext cx="55563" cy="68263"/>
            </a:xfrm>
            <a:custGeom>
              <a:avLst/>
              <a:gdLst>
                <a:gd name="T0" fmla="*/ 11 w 15"/>
                <a:gd name="T1" fmla="*/ 18 h 18"/>
                <a:gd name="T2" fmla="*/ 15 w 15"/>
                <a:gd name="T3" fmla="*/ 3 h 18"/>
                <a:gd name="T4" fmla="*/ 5 w 15"/>
                <a:gd name="T5" fmla="*/ 0 h 18"/>
                <a:gd name="T6" fmla="*/ 0 w 15"/>
                <a:gd name="T7" fmla="*/ 15 h 18"/>
                <a:gd name="T8" fmla="*/ 6 w 15"/>
                <a:gd name="T9" fmla="*/ 16 h 18"/>
                <a:gd name="T10" fmla="*/ 11 w 15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1" y="18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8" y="17"/>
                    <a:pt x="9" y="17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Freeform 112"/>
            <p:cNvSpPr/>
            <p:nvPr/>
          </p:nvSpPr>
          <p:spPr bwMode="auto">
            <a:xfrm>
              <a:off x="1539875" y="4381500"/>
              <a:ext cx="74613" cy="63500"/>
            </a:xfrm>
            <a:custGeom>
              <a:avLst/>
              <a:gdLst>
                <a:gd name="T0" fmla="*/ 14 w 20"/>
                <a:gd name="T1" fmla="*/ 0 h 17"/>
                <a:gd name="T2" fmla="*/ 0 w 20"/>
                <a:gd name="T3" fmla="*/ 7 h 17"/>
                <a:gd name="T4" fmla="*/ 6 w 20"/>
                <a:gd name="T5" fmla="*/ 17 h 17"/>
                <a:gd name="T6" fmla="*/ 20 w 20"/>
                <a:gd name="T7" fmla="*/ 9 h 17"/>
                <a:gd name="T8" fmla="*/ 16 w 20"/>
                <a:gd name="T9" fmla="*/ 5 h 17"/>
                <a:gd name="T10" fmla="*/ 14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14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8"/>
                    <a:pt x="17" y="6"/>
                    <a:pt x="16" y="5"/>
                  </a:cubicBezTo>
                  <a:cubicBezTo>
                    <a:pt x="15" y="3"/>
                    <a:pt x="15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Freeform 113"/>
            <p:cNvSpPr>
              <a:spLocks noEditPoints="1"/>
            </p:cNvSpPr>
            <p:nvPr/>
          </p:nvSpPr>
          <p:spPr bwMode="auto">
            <a:xfrm>
              <a:off x="1614488" y="4343400"/>
              <a:ext cx="395288" cy="288925"/>
            </a:xfrm>
            <a:custGeom>
              <a:avLst/>
              <a:gdLst>
                <a:gd name="T0" fmla="*/ 90 w 105"/>
                <a:gd name="T1" fmla="*/ 20 h 77"/>
                <a:gd name="T2" fmla="*/ 80 w 105"/>
                <a:gd name="T3" fmla="*/ 7 h 77"/>
                <a:gd name="T4" fmla="*/ 60 w 105"/>
                <a:gd name="T5" fmla="*/ 0 h 77"/>
                <a:gd name="T6" fmla="*/ 38 w 105"/>
                <a:gd name="T7" fmla="*/ 9 h 77"/>
                <a:gd name="T8" fmla="*/ 31 w 105"/>
                <a:gd name="T9" fmla="*/ 8 h 77"/>
                <a:gd name="T10" fmla="*/ 11 w 105"/>
                <a:gd name="T11" fmla="*/ 29 h 77"/>
                <a:gd name="T12" fmla="*/ 0 w 105"/>
                <a:gd name="T13" fmla="*/ 50 h 77"/>
                <a:gd name="T14" fmla="*/ 26 w 105"/>
                <a:gd name="T15" fmla="*/ 77 h 77"/>
                <a:gd name="T16" fmla="*/ 75 w 105"/>
                <a:gd name="T17" fmla="*/ 77 h 77"/>
                <a:gd name="T18" fmla="*/ 105 w 105"/>
                <a:gd name="T19" fmla="*/ 47 h 77"/>
                <a:gd name="T20" fmla="*/ 90 w 105"/>
                <a:gd name="T21" fmla="*/ 20 h 77"/>
                <a:gd name="T22" fmla="*/ 75 w 105"/>
                <a:gd name="T23" fmla="*/ 63 h 77"/>
                <a:gd name="T24" fmla="*/ 26 w 105"/>
                <a:gd name="T25" fmla="*/ 63 h 77"/>
                <a:gd name="T26" fmla="*/ 15 w 105"/>
                <a:gd name="T27" fmla="*/ 50 h 77"/>
                <a:gd name="T28" fmla="*/ 22 w 105"/>
                <a:gd name="T29" fmla="*/ 39 h 77"/>
                <a:gd name="T30" fmla="*/ 27 w 105"/>
                <a:gd name="T31" fmla="*/ 36 h 77"/>
                <a:gd name="T32" fmla="*/ 26 w 105"/>
                <a:gd name="T33" fmla="*/ 30 h 77"/>
                <a:gd name="T34" fmla="*/ 25 w 105"/>
                <a:gd name="T35" fmla="*/ 29 h 77"/>
                <a:gd name="T36" fmla="*/ 31 w 105"/>
                <a:gd name="T37" fmla="*/ 23 h 77"/>
                <a:gd name="T38" fmla="*/ 35 w 105"/>
                <a:gd name="T39" fmla="*/ 24 h 77"/>
                <a:gd name="T40" fmla="*/ 41 w 105"/>
                <a:gd name="T41" fmla="*/ 29 h 77"/>
                <a:gd name="T42" fmla="*/ 46 w 105"/>
                <a:gd name="T43" fmla="*/ 22 h 77"/>
                <a:gd name="T44" fmla="*/ 60 w 105"/>
                <a:gd name="T45" fmla="*/ 15 h 77"/>
                <a:gd name="T46" fmla="*/ 77 w 105"/>
                <a:gd name="T47" fmla="*/ 28 h 77"/>
                <a:gd name="T48" fmla="*/ 78 w 105"/>
                <a:gd name="T49" fmla="*/ 31 h 77"/>
                <a:gd name="T50" fmla="*/ 81 w 105"/>
                <a:gd name="T51" fmla="*/ 32 h 77"/>
                <a:gd name="T52" fmla="*/ 90 w 105"/>
                <a:gd name="T53" fmla="*/ 47 h 77"/>
                <a:gd name="T54" fmla="*/ 75 w 105"/>
                <a:gd name="T55" fmla="*/ 6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5" h="77">
                  <a:moveTo>
                    <a:pt x="90" y="20"/>
                  </a:moveTo>
                  <a:cubicBezTo>
                    <a:pt x="88" y="15"/>
                    <a:pt x="84" y="10"/>
                    <a:pt x="80" y="7"/>
                  </a:cubicBezTo>
                  <a:cubicBezTo>
                    <a:pt x="74" y="2"/>
                    <a:pt x="67" y="0"/>
                    <a:pt x="60" y="0"/>
                  </a:cubicBezTo>
                  <a:cubicBezTo>
                    <a:pt x="52" y="0"/>
                    <a:pt x="44" y="3"/>
                    <a:pt x="38" y="9"/>
                  </a:cubicBezTo>
                  <a:cubicBezTo>
                    <a:pt x="36" y="8"/>
                    <a:pt x="34" y="8"/>
                    <a:pt x="31" y="8"/>
                  </a:cubicBezTo>
                  <a:cubicBezTo>
                    <a:pt x="20" y="8"/>
                    <a:pt x="11" y="17"/>
                    <a:pt x="11" y="29"/>
                  </a:cubicBezTo>
                  <a:cubicBezTo>
                    <a:pt x="4" y="34"/>
                    <a:pt x="0" y="42"/>
                    <a:pt x="0" y="50"/>
                  </a:cubicBezTo>
                  <a:cubicBezTo>
                    <a:pt x="0" y="65"/>
                    <a:pt x="12" y="77"/>
                    <a:pt x="26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92" y="77"/>
                    <a:pt x="105" y="63"/>
                    <a:pt x="105" y="47"/>
                  </a:cubicBezTo>
                  <a:cubicBezTo>
                    <a:pt x="105" y="36"/>
                    <a:pt x="99" y="26"/>
                    <a:pt x="90" y="20"/>
                  </a:cubicBezTo>
                  <a:close/>
                  <a:moveTo>
                    <a:pt x="75" y="63"/>
                  </a:moveTo>
                  <a:cubicBezTo>
                    <a:pt x="26" y="63"/>
                    <a:pt x="26" y="63"/>
                    <a:pt x="26" y="63"/>
                  </a:cubicBezTo>
                  <a:cubicBezTo>
                    <a:pt x="20" y="63"/>
                    <a:pt x="15" y="57"/>
                    <a:pt x="15" y="50"/>
                  </a:cubicBezTo>
                  <a:cubicBezTo>
                    <a:pt x="15" y="45"/>
                    <a:pt x="17" y="41"/>
                    <a:pt x="22" y="39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3" y="23"/>
                    <a:pt x="34" y="23"/>
                    <a:pt x="35" y="24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9" y="18"/>
                    <a:pt x="54" y="15"/>
                    <a:pt x="60" y="15"/>
                  </a:cubicBezTo>
                  <a:cubicBezTo>
                    <a:pt x="68" y="15"/>
                    <a:pt x="75" y="20"/>
                    <a:pt x="77" y="28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5"/>
                    <a:pt x="90" y="40"/>
                    <a:pt x="90" y="47"/>
                  </a:cubicBezTo>
                  <a:cubicBezTo>
                    <a:pt x="90" y="55"/>
                    <a:pt x="84" y="63"/>
                    <a:pt x="7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14"/>
            <p:cNvSpPr/>
            <p:nvPr/>
          </p:nvSpPr>
          <p:spPr bwMode="auto">
            <a:xfrm>
              <a:off x="1608138" y="4227513"/>
              <a:ext cx="198438" cy="168275"/>
            </a:xfrm>
            <a:custGeom>
              <a:avLst/>
              <a:gdLst>
                <a:gd name="T0" fmla="*/ 2 w 53"/>
                <a:gd name="T1" fmla="*/ 22 h 45"/>
                <a:gd name="T2" fmla="*/ 7 w 53"/>
                <a:gd name="T3" fmla="*/ 45 h 45"/>
                <a:gd name="T4" fmla="*/ 12 w 53"/>
                <a:gd name="T5" fmla="*/ 38 h 45"/>
                <a:gd name="T6" fmla="*/ 22 w 53"/>
                <a:gd name="T7" fmla="*/ 32 h 45"/>
                <a:gd name="T8" fmla="*/ 33 w 53"/>
                <a:gd name="T9" fmla="*/ 29 h 45"/>
                <a:gd name="T10" fmla="*/ 37 w 53"/>
                <a:gd name="T11" fmla="*/ 30 h 45"/>
                <a:gd name="T12" fmla="*/ 46 w 53"/>
                <a:gd name="T13" fmla="*/ 24 h 45"/>
                <a:gd name="T14" fmla="*/ 53 w 53"/>
                <a:gd name="T15" fmla="*/ 22 h 45"/>
                <a:gd name="T16" fmla="*/ 35 w 53"/>
                <a:gd name="T17" fmla="*/ 3 h 45"/>
                <a:gd name="T18" fmla="*/ 2 w 53"/>
                <a:gd name="T19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45">
                  <a:moveTo>
                    <a:pt x="2" y="22"/>
                  </a:moveTo>
                  <a:cubicBezTo>
                    <a:pt x="0" y="30"/>
                    <a:pt x="2" y="39"/>
                    <a:pt x="7" y="45"/>
                  </a:cubicBezTo>
                  <a:cubicBezTo>
                    <a:pt x="8" y="42"/>
                    <a:pt x="10" y="40"/>
                    <a:pt x="12" y="38"/>
                  </a:cubicBezTo>
                  <a:cubicBezTo>
                    <a:pt x="15" y="35"/>
                    <a:pt x="18" y="33"/>
                    <a:pt x="22" y="32"/>
                  </a:cubicBezTo>
                  <a:cubicBezTo>
                    <a:pt x="25" y="30"/>
                    <a:pt x="29" y="29"/>
                    <a:pt x="33" y="29"/>
                  </a:cubicBezTo>
                  <a:cubicBezTo>
                    <a:pt x="35" y="29"/>
                    <a:pt x="36" y="29"/>
                    <a:pt x="37" y="30"/>
                  </a:cubicBezTo>
                  <a:cubicBezTo>
                    <a:pt x="40" y="27"/>
                    <a:pt x="43" y="26"/>
                    <a:pt x="46" y="24"/>
                  </a:cubicBezTo>
                  <a:cubicBezTo>
                    <a:pt x="49" y="23"/>
                    <a:pt x="51" y="23"/>
                    <a:pt x="53" y="22"/>
                  </a:cubicBezTo>
                  <a:cubicBezTo>
                    <a:pt x="51" y="13"/>
                    <a:pt x="44" y="6"/>
                    <a:pt x="35" y="3"/>
                  </a:cubicBezTo>
                  <a:cubicBezTo>
                    <a:pt x="21" y="0"/>
                    <a:pt x="6" y="8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21" name="直接连接符 20"/>
          <p:cNvCxnSpPr/>
          <p:nvPr/>
        </p:nvCxnSpPr>
        <p:spPr>
          <a:xfrm flipV="1">
            <a:off x="1955800" y="928915"/>
            <a:ext cx="1231900" cy="60972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3426994" y="5732508"/>
            <a:ext cx="1231900" cy="60972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713608" y="811589"/>
            <a:ext cx="474092" cy="234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544663" y="6213603"/>
            <a:ext cx="474092" cy="234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6214842" y="1394740"/>
            <a:ext cx="5024304" cy="425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数据描述</a:t>
            </a:r>
          </a:p>
          <a:p>
            <a:r>
              <a:rPr lang="zh-CN" altLang="en-US" sz="1400" dirty="0"/>
              <a:t>本次赛题数据集由学术网络图构成，该图会给出每个节点的特征，以及节点与节点间关系（训练集节点的标注结果已给出）。</a:t>
            </a:r>
          </a:p>
          <a:p>
            <a:endParaRPr lang="zh-CN" altLang="en-US" sz="1400" dirty="0"/>
          </a:p>
          <a:p>
            <a:r>
              <a:rPr lang="zh-CN" altLang="en-US" sz="1400" dirty="0"/>
              <a:t>数据集简介：</a:t>
            </a:r>
          </a:p>
          <a:p>
            <a:r>
              <a:rPr lang="en-US" altLang="zh-CN" sz="1400" dirty="0"/>
              <a:t>1.</a:t>
            </a:r>
            <a:r>
              <a:rPr lang="zh-CN" altLang="en-US" sz="1400" dirty="0"/>
              <a:t>学术网络图数据：</a:t>
            </a:r>
          </a:p>
          <a:p>
            <a:r>
              <a:rPr lang="zh-CN" altLang="en-US" sz="1400" dirty="0"/>
              <a:t>该图包含</a:t>
            </a:r>
            <a:r>
              <a:rPr lang="en-US" altLang="zh-CN" sz="1400" dirty="0"/>
              <a:t>1647958</a:t>
            </a:r>
            <a:r>
              <a:rPr lang="zh-CN" altLang="en-US" sz="1400" dirty="0"/>
              <a:t>条有向边，</a:t>
            </a:r>
            <a:r>
              <a:rPr lang="en-US" altLang="zh-CN" sz="1400" dirty="0"/>
              <a:t>130644</a:t>
            </a:r>
            <a:r>
              <a:rPr lang="zh-CN" altLang="en-US" sz="1400" dirty="0"/>
              <a:t>个节点，参赛者报名成功后即可通过比赛数据集页面提供</a:t>
            </a:r>
            <a:r>
              <a:rPr lang="en-US" altLang="zh-CN" sz="1400" dirty="0"/>
              <a:t>edges.csv</a:t>
            </a:r>
            <a:r>
              <a:rPr lang="zh-CN" altLang="en-US" sz="1400" dirty="0"/>
              <a:t>以及</a:t>
            </a:r>
            <a:r>
              <a:rPr lang="en-US" altLang="zh-CN" sz="1400" dirty="0"/>
              <a:t>feat.npy</a:t>
            </a:r>
            <a:r>
              <a:rPr lang="zh-CN" altLang="en-US" sz="1400" dirty="0"/>
              <a:t>下载并读取数据。图上的每个节点代表一篇论文，论文从</a:t>
            </a:r>
            <a:r>
              <a:rPr lang="en-US" altLang="zh-CN" sz="1400" dirty="0"/>
              <a:t>0</a:t>
            </a:r>
            <a:r>
              <a:rPr lang="zh-CN" altLang="en-US" sz="1400" dirty="0"/>
              <a:t>开始编号；图上的每一条边包含两个编号，例如 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4</a:t>
            </a:r>
            <a:r>
              <a:rPr lang="zh-CN" altLang="en-US" sz="1400" dirty="0"/>
              <a:t>代表第</a:t>
            </a:r>
            <a:r>
              <a:rPr lang="en-US" altLang="zh-CN" sz="1400" dirty="0"/>
              <a:t>3</a:t>
            </a:r>
            <a:r>
              <a:rPr lang="zh-CN" altLang="en-US" sz="1400" dirty="0"/>
              <a:t>篇论文引用了第</a:t>
            </a:r>
            <a:r>
              <a:rPr lang="en-US" altLang="zh-CN" sz="1400" dirty="0"/>
              <a:t>4</a:t>
            </a:r>
            <a:r>
              <a:rPr lang="zh-CN" altLang="en-US" sz="1400" dirty="0"/>
              <a:t>篇论文。图构造可以参照</a:t>
            </a:r>
            <a:r>
              <a:rPr lang="en-US" altLang="zh-CN" sz="1400" dirty="0" err="1"/>
              <a:t>AiStudio</a:t>
            </a:r>
            <a:r>
              <a:rPr lang="zh-CN" altLang="en-US" sz="1400" dirty="0"/>
              <a:t>上提供的基线系统项目了解数据读取方法。</a:t>
            </a:r>
          </a:p>
          <a:p>
            <a:endParaRPr lang="zh-CN" altLang="en-US" sz="1400" dirty="0"/>
          </a:p>
          <a:p>
            <a:r>
              <a:rPr lang="en-US" altLang="zh-CN" sz="1400" dirty="0"/>
              <a:t>2.</a:t>
            </a:r>
            <a:r>
              <a:rPr lang="zh-CN" altLang="en-US" sz="1400" dirty="0"/>
              <a:t>训练集与测试集：</a:t>
            </a:r>
          </a:p>
          <a:p>
            <a:r>
              <a:rPr lang="zh-CN" altLang="en-US" sz="1400" dirty="0"/>
              <a:t>训练集的标注数据有</a:t>
            </a:r>
            <a:r>
              <a:rPr lang="en-US" altLang="zh-CN" sz="1400" dirty="0"/>
              <a:t>70235</a:t>
            </a:r>
            <a:r>
              <a:rPr lang="zh-CN" altLang="en-US" sz="1400" dirty="0"/>
              <a:t>条，测试集的标注数据有</a:t>
            </a:r>
            <a:r>
              <a:rPr lang="en-US" altLang="zh-CN" sz="1400" dirty="0"/>
              <a:t>37311</a:t>
            </a:r>
            <a:r>
              <a:rPr lang="zh-CN" altLang="en-US" sz="1400" dirty="0"/>
              <a:t>条。训练数据给定了论文编号与类别，如</a:t>
            </a:r>
            <a:r>
              <a:rPr lang="en-US" altLang="zh-CN" sz="1400" dirty="0"/>
              <a:t>3</a:t>
            </a:r>
            <a:r>
              <a:rPr lang="zh-CN" altLang="en-US" sz="1400" dirty="0"/>
              <a:t>，</a:t>
            </a:r>
            <a:r>
              <a:rPr lang="en-US" altLang="zh-CN" sz="1400" dirty="0"/>
              <a:t>15 </a:t>
            </a:r>
            <a:r>
              <a:rPr lang="zh-CN" altLang="en-US" sz="1400" dirty="0"/>
              <a:t>代表编号为</a:t>
            </a:r>
            <a:r>
              <a:rPr lang="en-US" altLang="zh-CN" sz="1400" dirty="0"/>
              <a:t>3</a:t>
            </a:r>
            <a:r>
              <a:rPr lang="zh-CN" altLang="en-US" sz="1400" dirty="0"/>
              <a:t>的论文类别为</a:t>
            </a:r>
            <a:r>
              <a:rPr lang="en-US" altLang="zh-CN" sz="1400" dirty="0"/>
              <a:t>15</a:t>
            </a:r>
            <a:r>
              <a:rPr lang="zh-CN" altLang="en-US" sz="1400" dirty="0"/>
              <a:t>。测试集数据只提供论文编号，不提供论文类别，需要参赛者预测其类别。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165795" y="64416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87"/>
          <p:cNvGrpSpPr/>
          <p:nvPr/>
        </p:nvGrpSpPr>
        <p:grpSpPr>
          <a:xfrm>
            <a:off x="6980824" y="975377"/>
            <a:ext cx="606751" cy="315120"/>
            <a:chOff x="8423931" y="2198200"/>
            <a:chExt cx="606751" cy="31512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8423931" y="2513319"/>
              <a:ext cx="606751" cy="0"/>
            </a:xfrm>
            <a:prstGeom prst="line">
              <a:avLst/>
            </a:prstGeom>
            <a:ln w="44450"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9030682" y="2198200"/>
              <a:ext cx="0" cy="315120"/>
            </a:xfrm>
            <a:prstGeom prst="line">
              <a:avLst/>
            </a:prstGeom>
            <a:ln w="44450" cap="sq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椭圆 90"/>
          <p:cNvSpPr/>
          <p:nvPr/>
        </p:nvSpPr>
        <p:spPr>
          <a:xfrm>
            <a:off x="825279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51152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77025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902898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10091 0.0856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42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0.10091 0.08564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14505 -0.1231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14505 -0.1231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615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0.03982 L 3.125E-6 0.07963 " pathEditMode="relative" rAng="0" ptsTypes="AA">
                                      <p:cBhvr>
                                        <p:cTn id="40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0.03982 L 3.125E-6 2.22222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45833E-6 -1.11111E-6 L 1.45833E-6 0.14815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63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64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6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68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1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2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75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76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  <p:bldP spid="8" grpId="1"/>
      <p:bldP spid="8" grpId="2"/>
      <p:bldP spid="30" grpId="0"/>
      <p:bldP spid="30" grpId="1"/>
      <p:bldP spid="87" grpId="0"/>
      <p:bldP spid="91" grpId="0" animBg="1"/>
      <p:bldP spid="92" grpId="0" animBg="1"/>
      <p:bldP spid="93" grpId="0" animBg="1"/>
      <p:bldP spid="94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04B3453-5A24-4850-A18D-4ADE6F55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48" y="1746768"/>
            <a:ext cx="9486550" cy="39684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C0707DF-25A2-4F4D-8119-14EFB621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3" y="1926918"/>
            <a:ext cx="9842841" cy="46781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3971BFF-5F62-4544-84E0-FC887A461D9B}"/>
              </a:ext>
            </a:extLst>
          </p:cNvPr>
          <p:cNvSpPr/>
          <p:nvPr/>
        </p:nvSpPr>
        <p:spPr>
          <a:xfrm>
            <a:off x="653303" y="252887"/>
            <a:ext cx="5570756" cy="117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具体数据介绍：</a:t>
            </a:r>
          </a:p>
        </p:txBody>
      </p:sp>
    </p:spTree>
    <p:extLst>
      <p:ext uri="{BB962C8B-B14F-4D97-AF65-F5344CB8AC3E}">
        <p14:creationId xmlns:p14="http://schemas.microsoft.com/office/powerpoint/2010/main" val="40452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3981 L -1.25E-6 0.0796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3981 L -1.25E-6 -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0231" r="256" b="8548"/>
          <a:stretch>
            <a:fillRect/>
          </a:stretch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5669" y="2520875"/>
            <a:ext cx="12650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en-US" altLang="zh-CN" sz="8000" dirty="0">
                <a:latin typeface="+mn-lt"/>
                <a:cs typeface="+mn-ea"/>
                <a:sym typeface="+mn-lt"/>
              </a:rPr>
              <a:t>02</a:t>
            </a:r>
            <a:endParaRPr lang="zh-CN" altLang="en-US" sz="80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72955" y="3674224"/>
            <a:ext cx="402341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60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图神经网络</a:t>
            </a: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3.7037E-7 L -1.2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486476" y="6246007"/>
            <a:ext cx="1411496" cy="500037"/>
            <a:chOff x="7660659" y="4816169"/>
            <a:chExt cx="1411496" cy="500037"/>
          </a:xfrm>
        </p:grpSpPr>
        <p:sp>
          <p:nvSpPr>
            <p:cNvPr id="18" name="圆角矩形 17"/>
            <p:cNvSpPr/>
            <p:nvPr/>
          </p:nvSpPr>
          <p:spPr>
            <a:xfrm>
              <a:off x="7660659" y="4816169"/>
              <a:ext cx="1411496" cy="50003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加号 18"/>
            <p:cNvSpPr/>
            <p:nvPr/>
          </p:nvSpPr>
          <p:spPr>
            <a:xfrm>
              <a:off x="7859142" y="4894396"/>
              <a:ext cx="343582" cy="343582"/>
            </a:xfrm>
            <a:prstGeom prst="mathPlus">
              <a:avLst>
                <a:gd name="adj1" fmla="val 46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48978" y="488152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Cast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"/>
          <p:cNvSpPr txBox="1"/>
          <p:nvPr/>
        </p:nvSpPr>
        <p:spPr>
          <a:xfrm>
            <a:off x="1040625" y="157303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图神经网络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4"/>
          <p:cNvSpPr/>
          <p:nvPr/>
        </p:nvSpPr>
        <p:spPr>
          <a:xfrm>
            <a:off x="439467" y="-668297"/>
            <a:ext cx="3695307" cy="3695307"/>
          </a:xfrm>
          <a:prstGeom prst="rect">
            <a:avLst/>
          </a:prstGeom>
          <a:noFill/>
          <a:ln w="1206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9467" y="3437985"/>
            <a:ext cx="4195465" cy="2938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/>
              <a:t>图神经网络就是将图数据和神经网络进行结合，在图数据上面进行端对端的计算。图神经网络的计算过程总结起来就是聚合邻居。如右面的动图所示，每个节点都在接收邻居的信息。为了更加全面的刻画每个节点，除了节点自身的属性信息，还需要更加全面的结构信息。所以要聚合邻居，邻居的邻居</a:t>
            </a:r>
            <a:r>
              <a:rPr lang="en-US" altLang="zh-CN" b="1" dirty="0"/>
              <a:t>.....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8475111" y="2908425"/>
            <a:ext cx="228445" cy="131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585319" y="2793318"/>
            <a:ext cx="486836" cy="281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800000" flipH="1">
            <a:off x="693520" y="6564784"/>
            <a:ext cx="228445" cy="131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1800000" flipH="1">
            <a:off x="783285" y="6574807"/>
            <a:ext cx="486836" cy="28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294104" y="8750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-apple-system"/>
              </a:rPr>
              <a:t>全连接层</a:t>
            </a:r>
          </a:p>
        </p:txBody>
      </p:sp>
      <p:sp>
        <p:nvSpPr>
          <p:cNvPr id="32" name="Freeform 5"/>
          <p:cNvSpPr/>
          <p:nvPr/>
        </p:nvSpPr>
        <p:spPr bwMode="auto">
          <a:xfrm>
            <a:off x="4897972" y="5942440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73B071-BBED-4C7F-B521-BBB015224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99" y="3189501"/>
            <a:ext cx="4509715" cy="36077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9102B8-89B9-4D03-AD95-5C5D45C9E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72" y="694988"/>
            <a:ext cx="7087077" cy="2535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112E-17 L -0.02917 0.0006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30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 animBg="1"/>
      <p:bldP spid="24" grpId="1" animBg="1"/>
      <p:bldP spid="24" grpId="2" animBg="1"/>
      <p:bldP spid="26" grpId="0"/>
      <p:bldP spid="27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19617" y="196537"/>
            <a:ext cx="9497962" cy="5601928"/>
            <a:chOff x="4630993" y="836972"/>
            <a:chExt cx="9497962" cy="5601928"/>
          </a:xfrm>
        </p:grpSpPr>
        <p:sp>
          <p:nvSpPr>
            <p:cNvPr id="4" name="圆角矩形 3"/>
            <p:cNvSpPr/>
            <p:nvPr/>
          </p:nvSpPr>
          <p:spPr>
            <a:xfrm>
              <a:off x="4630994" y="836972"/>
              <a:ext cx="9497961" cy="5601928"/>
            </a:xfrm>
            <a:prstGeom prst="roundRect">
              <a:avLst>
                <a:gd name="adj" fmla="val 3604"/>
              </a:avLst>
            </a:prstGeom>
            <a:solidFill>
              <a:schemeClr val="bg1"/>
            </a:solidFill>
            <a:ln>
              <a:noFill/>
            </a:ln>
            <a:effectLst>
              <a:outerShdw blurRad="330200" sx="102000" sy="102000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630994" y="836972"/>
              <a:ext cx="9497961" cy="449008"/>
            </a:xfrm>
            <a:custGeom>
              <a:avLst/>
              <a:gdLst>
                <a:gd name="connsiteX0" fmla="*/ 216593 w 9497961"/>
                <a:gd name="connsiteY0" fmla="*/ 0 h 449008"/>
                <a:gd name="connsiteX1" fmla="*/ 9281368 w 9497961"/>
                <a:gd name="connsiteY1" fmla="*/ 0 h 449008"/>
                <a:gd name="connsiteX2" fmla="*/ 9497961 w 9497961"/>
                <a:gd name="connsiteY2" fmla="*/ 216593 h 449008"/>
                <a:gd name="connsiteX3" fmla="*/ 9497961 w 9497961"/>
                <a:gd name="connsiteY3" fmla="*/ 449008 h 449008"/>
                <a:gd name="connsiteX4" fmla="*/ 0 w 9497961"/>
                <a:gd name="connsiteY4" fmla="*/ 449008 h 449008"/>
                <a:gd name="connsiteX5" fmla="*/ 0 w 9497961"/>
                <a:gd name="connsiteY5" fmla="*/ 216593 h 449008"/>
                <a:gd name="connsiteX6" fmla="*/ 216593 w 9497961"/>
                <a:gd name="connsiteY6" fmla="*/ 0 h 449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97961" h="449008">
                  <a:moveTo>
                    <a:pt x="216593" y="0"/>
                  </a:moveTo>
                  <a:lnTo>
                    <a:pt x="9281368" y="0"/>
                  </a:lnTo>
                  <a:cubicBezTo>
                    <a:pt x="9400989" y="0"/>
                    <a:pt x="9497961" y="96972"/>
                    <a:pt x="9497961" y="216593"/>
                  </a:cubicBezTo>
                  <a:lnTo>
                    <a:pt x="9497961" y="449008"/>
                  </a:lnTo>
                  <a:lnTo>
                    <a:pt x="0" y="449008"/>
                  </a:lnTo>
                  <a:lnTo>
                    <a:pt x="0" y="216593"/>
                  </a:lnTo>
                  <a:cubicBezTo>
                    <a:pt x="0" y="96972"/>
                    <a:pt x="96972" y="0"/>
                    <a:pt x="21659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6" r="6626"/>
            <a:stretch/>
          </p:blipFill>
          <p:spPr>
            <a:xfrm>
              <a:off x="4630993" y="1282504"/>
              <a:ext cx="9497961" cy="4794446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2934805" y="19431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cs typeface="+mn-ea"/>
                <a:sym typeface="+mn-lt"/>
              </a:rPr>
              <a:t>Although Connie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53564" y="4358969"/>
            <a:ext cx="1411496" cy="500037"/>
            <a:chOff x="7660659" y="4816169"/>
            <a:chExt cx="1411496" cy="500037"/>
          </a:xfrm>
        </p:grpSpPr>
        <p:sp>
          <p:nvSpPr>
            <p:cNvPr id="18" name="圆角矩形 17"/>
            <p:cNvSpPr/>
            <p:nvPr/>
          </p:nvSpPr>
          <p:spPr>
            <a:xfrm>
              <a:off x="7660659" y="4816169"/>
              <a:ext cx="1411496" cy="500037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加号 18"/>
            <p:cNvSpPr/>
            <p:nvPr/>
          </p:nvSpPr>
          <p:spPr>
            <a:xfrm>
              <a:off x="7859142" y="4894396"/>
              <a:ext cx="343582" cy="343582"/>
            </a:xfrm>
            <a:prstGeom prst="mathPlus">
              <a:avLst>
                <a:gd name="adj1" fmla="val 4601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48978" y="4881521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Cast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extBox 2"/>
          <p:cNvSpPr txBox="1"/>
          <p:nvPr/>
        </p:nvSpPr>
        <p:spPr>
          <a:xfrm>
            <a:off x="22059" y="442863"/>
            <a:ext cx="1569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图网络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特点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Rectangle 4"/>
          <p:cNvSpPr/>
          <p:nvPr/>
        </p:nvSpPr>
        <p:spPr>
          <a:xfrm>
            <a:off x="-1589109" y="-1636601"/>
            <a:ext cx="3695307" cy="3695307"/>
          </a:xfrm>
          <a:prstGeom prst="rect">
            <a:avLst/>
          </a:prstGeom>
          <a:noFill/>
          <a:ln w="1206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264529" y="4358969"/>
            <a:ext cx="1411496" cy="500037"/>
            <a:chOff x="5371624" y="4816169"/>
            <a:chExt cx="1411496" cy="500037"/>
          </a:xfrm>
        </p:grpSpPr>
        <p:sp>
          <p:nvSpPr>
            <p:cNvPr id="21" name="圆角矩形 20"/>
            <p:cNvSpPr/>
            <p:nvPr/>
          </p:nvSpPr>
          <p:spPr>
            <a:xfrm>
              <a:off x="5371624" y="4816169"/>
              <a:ext cx="1411496" cy="5000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585090" y="4881521"/>
              <a:ext cx="1066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cs typeface="+mn-ea"/>
                  <a:sym typeface="+mn-lt"/>
                </a:rPr>
                <a:t>Niki Wu</a:t>
              </a:r>
              <a:endParaRPr lang="zh-CN" altLang="en-US" dirty="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 flipH="1">
            <a:off x="6368016" y="2451225"/>
            <a:ext cx="228445" cy="131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6478224" y="2336118"/>
            <a:ext cx="486836" cy="281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1800000" flipH="1">
            <a:off x="684894" y="6466777"/>
            <a:ext cx="228445" cy="1318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rot="1800000" flipH="1">
            <a:off x="783285" y="6476800"/>
            <a:ext cx="486836" cy="28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187009" y="41787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MOVIES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95927" y="41787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SHORT FILMS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20665" y="417872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BEHIND THE SCENESS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568210" y="5413004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89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112E-17 L -0.02917 0.00069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1 L 0 0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24 3.33333E-6 L -0.0582 3.33333E-6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602 3.33333E-6 L -1.04167E-6 3.33333E-6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4" grpId="0" animBg="1"/>
      <p:bldP spid="24" grpId="1" animBg="1"/>
      <p:bldP spid="24" grpId="2" animBg="1"/>
      <p:bldP spid="27" grpId="0"/>
      <p:bldP spid="30" grpId="0"/>
      <p:bldP spid="31" grpId="0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0220250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925</Words>
  <Application>Microsoft Office PowerPoint</Application>
  <PresentationFormat>宽屏</PresentationFormat>
  <Paragraphs>133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-apple-system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 洲</dc:creator>
  <cp:lastModifiedBy>谢 洲</cp:lastModifiedBy>
  <cp:revision>7</cp:revision>
  <dcterms:created xsi:type="dcterms:W3CDTF">2021-06-21T11:27:15Z</dcterms:created>
  <dcterms:modified xsi:type="dcterms:W3CDTF">2021-06-21T12:37:16Z</dcterms:modified>
</cp:coreProperties>
</file>